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516" r:id="rId2"/>
    <p:sldId id="560" r:id="rId3"/>
    <p:sldId id="582" r:id="rId4"/>
    <p:sldId id="519" r:id="rId5"/>
    <p:sldId id="558" r:id="rId6"/>
    <p:sldId id="577" r:id="rId7"/>
    <p:sldId id="584" r:id="rId8"/>
    <p:sldId id="585" r:id="rId9"/>
    <p:sldId id="569" r:id="rId10"/>
    <p:sldId id="550" r:id="rId11"/>
    <p:sldId id="534" r:id="rId12"/>
    <p:sldId id="535" r:id="rId13"/>
    <p:sldId id="588" r:id="rId14"/>
    <p:sldId id="570" r:id="rId15"/>
    <p:sldId id="589" r:id="rId16"/>
    <p:sldId id="586" r:id="rId17"/>
    <p:sldId id="572" r:id="rId18"/>
    <p:sldId id="573" r:id="rId19"/>
    <p:sldId id="574" r:id="rId20"/>
    <p:sldId id="575" r:id="rId21"/>
    <p:sldId id="587" r:id="rId22"/>
    <p:sldId id="576" r:id="rId23"/>
    <p:sldId id="579" r:id="rId24"/>
    <p:sldId id="581" r:id="rId25"/>
    <p:sldId id="548" r:id="rId26"/>
  </p:sldIdLst>
  <p:sldSz cx="9144000" cy="6858000" type="screen4x3"/>
  <p:notesSz cx="6797675" cy="992822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60957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121914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828709"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2438278"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3047848" algn="l" defTabSz="121914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3657418" algn="l" defTabSz="121914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4266987" algn="l" defTabSz="121914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4876557" algn="l" defTabSz="121914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3333FF"/>
    <a:srgbClr val="0000FF"/>
    <a:srgbClr val="0000CC"/>
    <a:srgbClr val="1BF99F"/>
    <a:srgbClr val="33CC33"/>
    <a:srgbClr val="99FF99"/>
    <a:srgbClr val="72A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6721" autoAdjust="0"/>
  </p:normalViewPr>
  <p:slideViewPr>
    <p:cSldViewPr>
      <p:cViewPr varScale="1">
        <p:scale>
          <a:sx n="112" d="100"/>
          <a:sy n="112" d="100"/>
        </p:scale>
        <p:origin x="1026" y="102"/>
      </p:cViewPr>
      <p:guideLst>
        <p:guide orient="horz" pos="2880"/>
        <p:guide pos="2880"/>
        <p:guide orient="horz"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82"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zh-CN" altLang="en-US"/>
          </a:p>
        </p:txBody>
      </p:sp>
      <p:sp>
        <p:nvSpPr>
          <p:cNvPr id="156675" name="Rectangle 3"/>
          <p:cNvSpPr>
            <a:spLocks noGrp="1" noChangeArrowheads="1"/>
          </p:cNvSpPr>
          <p:nvPr>
            <p:ph type="dt" sz="quarter" idx="1"/>
          </p:nvPr>
        </p:nvSpPr>
        <p:spPr bwMode="auto">
          <a:xfrm>
            <a:off x="3851098"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CN"/>
          </a:p>
        </p:txBody>
      </p:sp>
      <p:sp>
        <p:nvSpPr>
          <p:cNvPr id="156676" name="Rectangle 4"/>
          <p:cNvSpPr>
            <a:spLocks noGrp="1" noChangeArrowheads="1"/>
          </p:cNvSpPr>
          <p:nvPr>
            <p:ph type="ftr" sz="quarter" idx="2"/>
          </p:nvPr>
        </p:nvSpPr>
        <p:spPr bwMode="auto">
          <a:xfrm>
            <a:off x="0"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ltLang="zh-CN"/>
          </a:p>
        </p:txBody>
      </p:sp>
      <p:sp>
        <p:nvSpPr>
          <p:cNvPr id="156677" name="Rectangle 5"/>
          <p:cNvSpPr>
            <a:spLocks noGrp="1" noChangeArrowheads="1"/>
          </p:cNvSpPr>
          <p:nvPr>
            <p:ph type="sldNum" sz="quarter" idx="3"/>
          </p:nvPr>
        </p:nvSpPr>
        <p:spPr bwMode="auto">
          <a:xfrm>
            <a:off x="3851098"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D92655CE-0FB5-4876-82DC-05ED2CEC555B}" type="slidenum">
              <a:rPr lang="zh-CN" altLang="en-US"/>
              <a:pPr/>
              <a:t>‹#›</a:t>
            </a:fld>
            <a:endParaRPr lang="en-US" altLang="zh-CN"/>
          </a:p>
        </p:txBody>
      </p:sp>
    </p:spTree>
    <p:extLst>
      <p:ext uri="{BB962C8B-B14F-4D97-AF65-F5344CB8AC3E}">
        <p14:creationId xmlns:p14="http://schemas.microsoft.com/office/powerpoint/2010/main" val="98360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zh-CN" altLang="en-US"/>
          </a:p>
        </p:txBody>
      </p:sp>
      <p:sp>
        <p:nvSpPr>
          <p:cNvPr id="155651" name="Rectangle 3"/>
          <p:cNvSpPr>
            <a:spLocks noGrp="1" noChangeArrowheads="1"/>
          </p:cNvSpPr>
          <p:nvPr>
            <p:ph type="dt" idx="1"/>
          </p:nvPr>
        </p:nvSpPr>
        <p:spPr bwMode="auto">
          <a:xfrm>
            <a:off x="3851098"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CN"/>
          </a:p>
        </p:txBody>
      </p:sp>
      <p:sp>
        <p:nvSpPr>
          <p:cNvPr id="2355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3" name="Rectangle 5"/>
          <p:cNvSpPr>
            <a:spLocks noGrp="1" noChangeArrowheads="1"/>
          </p:cNvSpPr>
          <p:nvPr>
            <p:ph type="body" sz="quarter" idx="3"/>
          </p:nvPr>
        </p:nvSpPr>
        <p:spPr bwMode="auto">
          <a:xfrm>
            <a:off x="679606" y="4714876"/>
            <a:ext cx="5438464"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5654" name="Rectangle 6"/>
          <p:cNvSpPr>
            <a:spLocks noGrp="1" noChangeArrowheads="1"/>
          </p:cNvSpPr>
          <p:nvPr>
            <p:ph type="ftr" sz="quarter" idx="4"/>
          </p:nvPr>
        </p:nvSpPr>
        <p:spPr bwMode="auto">
          <a:xfrm>
            <a:off x="0"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ltLang="zh-CN"/>
          </a:p>
        </p:txBody>
      </p:sp>
      <p:sp>
        <p:nvSpPr>
          <p:cNvPr id="155655" name="Rectangle 7"/>
          <p:cNvSpPr>
            <a:spLocks noGrp="1" noChangeArrowheads="1"/>
          </p:cNvSpPr>
          <p:nvPr>
            <p:ph type="sldNum" sz="quarter" idx="5"/>
          </p:nvPr>
        </p:nvSpPr>
        <p:spPr bwMode="auto">
          <a:xfrm>
            <a:off x="3851098"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fld id="{14EE482E-24F7-477B-8720-D5188DAABD5C}" type="slidenum">
              <a:rPr lang="zh-CN" altLang="en-US"/>
              <a:pPr/>
              <a:t>‹#›</a:t>
            </a:fld>
            <a:endParaRPr lang="en-US" altLang="zh-CN"/>
          </a:p>
        </p:txBody>
      </p:sp>
    </p:spTree>
    <p:extLst>
      <p:ext uri="{BB962C8B-B14F-4D97-AF65-F5344CB8AC3E}">
        <p14:creationId xmlns:p14="http://schemas.microsoft.com/office/powerpoint/2010/main" val="1448644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09570" algn="l" rtl="0" eaLnBrk="0" fontAlgn="base" hangingPunct="0">
      <a:spcBef>
        <a:spcPct val="30000"/>
      </a:spcBef>
      <a:spcAft>
        <a:spcPct val="0"/>
      </a:spcAft>
      <a:defRPr sz="1600" kern="1200">
        <a:solidFill>
          <a:schemeClr val="tx1"/>
        </a:solidFill>
        <a:latin typeface="Arial" charset="0"/>
        <a:ea typeface="+mn-ea"/>
        <a:cs typeface="+mn-cs"/>
      </a:defRPr>
    </a:lvl2pPr>
    <a:lvl3pPr marL="1219140" algn="l" rtl="0" eaLnBrk="0" fontAlgn="base" hangingPunct="0">
      <a:spcBef>
        <a:spcPct val="30000"/>
      </a:spcBef>
      <a:spcAft>
        <a:spcPct val="0"/>
      </a:spcAft>
      <a:defRPr sz="1600" kern="1200">
        <a:solidFill>
          <a:schemeClr val="tx1"/>
        </a:solidFill>
        <a:latin typeface="Arial" charset="0"/>
        <a:ea typeface="+mn-ea"/>
        <a:cs typeface="+mn-cs"/>
      </a:defRPr>
    </a:lvl3pPr>
    <a:lvl4pPr marL="1828709" algn="l" rtl="0" eaLnBrk="0" fontAlgn="base" hangingPunct="0">
      <a:spcBef>
        <a:spcPct val="30000"/>
      </a:spcBef>
      <a:spcAft>
        <a:spcPct val="0"/>
      </a:spcAft>
      <a:defRPr sz="1600" kern="1200">
        <a:solidFill>
          <a:schemeClr val="tx1"/>
        </a:solidFill>
        <a:latin typeface="Arial" charset="0"/>
        <a:ea typeface="+mn-ea"/>
        <a:cs typeface="+mn-cs"/>
      </a:defRPr>
    </a:lvl4pPr>
    <a:lvl5pPr marL="2438278" algn="l" rtl="0" eaLnBrk="0" fontAlgn="base" hangingPunct="0">
      <a:spcBef>
        <a:spcPct val="30000"/>
      </a:spcBef>
      <a:spcAft>
        <a:spcPct val="0"/>
      </a:spcAft>
      <a:defRPr sz="1600" kern="1200">
        <a:solidFill>
          <a:schemeClr val="tx1"/>
        </a:solidFill>
        <a:latin typeface="Arial" charset="0"/>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1</a:t>
            </a:fld>
            <a:endParaRPr lang="en-US" altLang="zh-CN"/>
          </a:p>
        </p:txBody>
      </p:sp>
    </p:spTree>
    <p:extLst>
      <p:ext uri="{BB962C8B-B14F-4D97-AF65-F5344CB8AC3E}">
        <p14:creationId xmlns:p14="http://schemas.microsoft.com/office/powerpoint/2010/main" val="337755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10</a:t>
            </a:fld>
            <a:endParaRPr lang="en-US" altLang="zh-CN"/>
          </a:p>
        </p:txBody>
      </p:sp>
    </p:spTree>
    <p:extLst>
      <p:ext uri="{BB962C8B-B14F-4D97-AF65-F5344CB8AC3E}">
        <p14:creationId xmlns:p14="http://schemas.microsoft.com/office/powerpoint/2010/main" val="270109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919163" y="746125"/>
            <a:ext cx="4960937" cy="3721100"/>
          </a:xfrm>
          <a:ln/>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9B388C2-075B-4C79-80DB-316645EE57E3}" type="slidenum">
              <a:rPr lang="en-US" altLang="zh-CN" smtClean="0"/>
              <a:pPr>
                <a:spcBef>
                  <a:spcPct val="0"/>
                </a:spcBef>
              </a:pPr>
              <a:t>11</a:t>
            </a:fld>
            <a:endParaRPr lang="en-US" altLang="zh-CN" smtClean="0"/>
          </a:p>
        </p:txBody>
      </p:sp>
    </p:spTree>
    <p:extLst>
      <p:ext uri="{BB962C8B-B14F-4D97-AF65-F5344CB8AC3E}">
        <p14:creationId xmlns:p14="http://schemas.microsoft.com/office/powerpoint/2010/main" val="171370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919163" y="746125"/>
            <a:ext cx="4960937" cy="3721100"/>
          </a:xfrm>
          <a:ln/>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9B388C2-075B-4C79-80DB-316645EE57E3}" type="slidenum">
              <a:rPr lang="en-US" altLang="zh-CN" smtClean="0"/>
              <a:pPr>
                <a:spcBef>
                  <a:spcPct val="0"/>
                </a:spcBef>
              </a:pPr>
              <a:t>12</a:t>
            </a:fld>
            <a:endParaRPr lang="en-US" altLang="zh-CN" smtClean="0"/>
          </a:p>
        </p:txBody>
      </p:sp>
    </p:spTree>
    <p:extLst>
      <p:ext uri="{BB962C8B-B14F-4D97-AF65-F5344CB8AC3E}">
        <p14:creationId xmlns:p14="http://schemas.microsoft.com/office/powerpoint/2010/main" val="326859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13</a:t>
            </a:fld>
            <a:endParaRPr lang="en-US" altLang="zh-CN"/>
          </a:p>
        </p:txBody>
      </p:sp>
    </p:spTree>
    <p:extLst>
      <p:ext uri="{BB962C8B-B14F-4D97-AF65-F5344CB8AC3E}">
        <p14:creationId xmlns:p14="http://schemas.microsoft.com/office/powerpoint/2010/main" val="1838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p:spPr>
      </p:sp>
      <p:sp>
        <p:nvSpPr>
          <p:cNvPr id="256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56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FA723C31-F45A-46BF-B953-E5090075BF72}" type="slidenum">
              <a:rPr lang="zh-CN" altLang="en-US" b="0">
                <a:solidFill>
                  <a:srgbClr val="000000"/>
                </a:solidFill>
              </a:rPr>
              <a:pPr/>
              <a:t>14</a:t>
            </a:fld>
            <a:endParaRPr lang="zh-CN" altLang="en-US" b="0">
              <a:solidFill>
                <a:srgbClr val="000000"/>
              </a:solidFill>
            </a:endParaRPr>
          </a:p>
        </p:txBody>
      </p:sp>
    </p:spTree>
    <p:extLst>
      <p:ext uri="{BB962C8B-B14F-4D97-AF65-F5344CB8AC3E}">
        <p14:creationId xmlns:p14="http://schemas.microsoft.com/office/powerpoint/2010/main" val="142171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2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75CF3137-FA9E-47DC-B78E-EEAC1E36A59E}" type="slidenum">
              <a:rPr lang="zh-CN" altLang="en-US" b="0"/>
              <a:pPr/>
              <a:t>15</a:t>
            </a:fld>
            <a:endParaRPr lang="en-US" altLang="zh-CN" b="0"/>
          </a:p>
        </p:txBody>
      </p:sp>
    </p:spTree>
    <p:extLst>
      <p:ext uri="{BB962C8B-B14F-4D97-AF65-F5344CB8AC3E}">
        <p14:creationId xmlns:p14="http://schemas.microsoft.com/office/powerpoint/2010/main" val="333949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
        <p:nvSpPr>
          <p:cNvPr id="297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C1879491-2E58-4B7B-9717-D1A7CECD7450}" type="slidenum">
              <a:rPr lang="zh-CN" altLang="en-US" b="0"/>
              <a:pPr/>
              <a:t>16</a:t>
            </a:fld>
            <a:endParaRPr lang="en-US" altLang="zh-CN" b="0"/>
          </a:p>
        </p:txBody>
      </p:sp>
    </p:spTree>
    <p:extLst>
      <p:ext uri="{BB962C8B-B14F-4D97-AF65-F5344CB8AC3E}">
        <p14:creationId xmlns:p14="http://schemas.microsoft.com/office/powerpoint/2010/main" val="4168857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D7AEFF1D-3B9A-401B-A93D-4930B5E79494}" type="slidenum">
              <a:rPr lang="zh-CN" altLang="en-US" b="0"/>
              <a:pPr/>
              <a:t>17</a:t>
            </a:fld>
            <a:endParaRPr lang="en-US" altLang="zh-CN" b="0"/>
          </a:p>
        </p:txBody>
      </p:sp>
    </p:spTree>
    <p:extLst>
      <p:ext uri="{BB962C8B-B14F-4D97-AF65-F5344CB8AC3E}">
        <p14:creationId xmlns:p14="http://schemas.microsoft.com/office/powerpoint/2010/main" val="2258795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86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DC395B42-2B6E-4631-A64D-D44BE698F647}" type="slidenum">
              <a:rPr lang="zh-CN" altLang="en-US" b="0"/>
              <a:pPr/>
              <a:t>18</a:t>
            </a:fld>
            <a:endParaRPr lang="en-US" altLang="zh-CN" b="0"/>
          </a:p>
        </p:txBody>
      </p:sp>
    </p:spTree>
    <p:extLst>
      <p:ext uri="{BB962C8B-B14F-4D97-AF65-F5344CB8AC3E}">
        <p14:creationId xmlns:p14="http://schemas.microsoft.com/office/powerpoint/2010/main" val="1663223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297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7BCA5F88-AB9A-4B43-86BF-EE1E546F54C0}" type="slidenum">
              <a:rPr lang="zh-CN" altLang="en-US" b="0"/>
              <a:pPr/>
              <a:t>19</a:t>
            </a:fld>
            <a:endParaRPr lang="en-US" altLang="zh-CN" b="0"/>
          </a:p>
        </p:txBody>
      </p:sp>
    </p:spTree>
    <p:extLst>
      <p:ext uri="{BB962C8B-B14F-4D97-AF65-F5344CB8AC3E}">
        <p14:creationId xmlns:p14="http://schemas.microsoft.com/office/powerpoint/2010/main" val="382554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2</a:t>
            </a:fld>
            <a:endParaRPr lang="en-US" altLang="zh-CN"/>
          </a:p>
        </p:txBody>
      </p:sp>
    </p:spTree>
    <p:extLst>
      <p:ext uri="{BB962C8B-B14F-4D97-AF65-F5344CB8AC3E}">
        <p14:creationId xmlns:p14="http://schemas.microsoft.com/office/powerpoint/2010/main" val="2521429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307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627B0CEB-8E06-457F-A583-A1D9FADA845E}" type="slidenum">
              <a:rPr lang="zh-CN" altLang="en-US" b="0"/>
              <a:pPr/>
              <a:t>20</a:t>
            </a:fld>
            <a:endParaRPr lang="en-US" altLang="zh-CN" b="0"/>
          </a:p>
        </p:txBody>
      </p:sp>
    </p:spTree>
    <p:extLst>
      <p:ext uri="{BB962C8B-B14F-4D97-AF65-F5344CB8AC3E}">
        <p14:creationId xmlns:p14="http://schemas.microsoft.com/office/powerpoint/2010/main" val="4047302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337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1C5E3330-1792-4780-94BA-C3600D2AD9F1}" type="slidenum">
              <a:rPr lang="zh-CN" altLang="en-US" b="0"/>
              <a:pPr/>
              <a:t>21</a:t>
            </a:fld>
            <a:endParaRPr lang="en-US" altLang="zh-CN" b="0"/>
          </a:p>
        </p:txBody>
      </p:sp>
    </p:spTree>
    <p:extLst>
      <p:ext uri="{BB962C8B-B14F-4D97-AF65-F5344CB8AC3E}">
        <p14:creationId xmlns:p14="http://schemas.microsoft.com/office/powerpoint/2010/main" val="2616097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
        <p:nvSpPr>
          <p:cNvPr id="317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B82E470A-570F-4BBE-A6BB-5A704A507C9C}" type="slidenum">
              <a:rPr lang="zh-CN" altLang="en-US" b="0">
                <a:solidFill>
                  <a:srgbClr val="000000"/>
                </a:solidFill>
              </a:rPr>
              <a:pPr/>
              <a:t>22</a:t>
            </a:fld>
            <a:endParaRPr lang="en-US" altLang="zh-CN" b="0">
              <a:solidFill>
                <a:srgbClr val="000000"/>
              </a:solidFill>
            </a:endParaRPr>
          </a:p>
        </p:txBody>
      </p:sp>
    </p:spTree>
    <p:extLst>
      <p:ext uri="{BB962C8B-B14F-4D97-AF65-F5344CB8AC3E}">
        <p14:creationId xmlns:p14="http://schemas.microsoft.com/office/powerpoint/2010/main" val="3387607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0937" cy="3721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23</a:t>
            </a:fld>
            <a:endParaRPr lang="en-US" altLang="zh-CN"/>
          </a:p>
        </p:txBody>
      </p:sp>
    </p:spTree>
    <p:extLst>
      <p:ext uri="{BB962C8B-B14F-4D97-AF65-F5344CB8AC3E}">
        <p14:creationId xmlns:p14="http://schemas.microsoft.com/office/powerpoint/2010/main" val="292461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0937" cy="3721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24</a:t>
            </a:fld>
            <a:endParaRPr lang="en-US" altLang="zh-CN"/>
          </a:p>
        </p:txBody>
      </p:sp>
    </p:spTree>
    <p:extLst>
      <p:ext uri="{BB962C8B-B14F-4D97-AF65-F5344CB8AC3E}">
        <p14:creationId xmlns:p14="http://schemas.microsoft.com/office/powerpoint/2010/main" val="2325110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25</a:t>
            </a:fld>
            <a:endParaRPr lang="en-US" altLang="zh-CN"/>
          </a:p>
        </p:txBody>
      </p:sp>
    </p:spTree>
    <p:extLst>
      <p:ext uri="{BB962C8B-B14F-4D97-AF65-F5344CB8AC3E}">
        <p14:creationId xmlns:p14="http://schemas.microsoft.com/office/powerpoint/2010/main" val="15314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B8E74-BF5C-4FD6-A4C3-B29823DF091B}" type="slidenum">
              <a:rPr lang="zh-CN" altLang="en-US" smtClean="0"/>
              <a:pPr/>
              <a:t>3</a:t>
            </a:fld>
            <a:endParaRPr lang="zh-CN" altLang="en-US"/>
          </a:p>
        </p:txBody>
      </p:sp>
    </p:spTree>
    <p:extLst>
      <p:ext uri="{BB962C8B-B14F-4D97-AF65-F5344CB8AC3E}">
        <p14:creationId xmlns:p14="http://schemas.microsoft.com/office/powerpoint/2010/main" val="12221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919163" y="746125"/>
            <a:ext cx="4960937" cy="3721100"/>
          </a:xfrm>
          <a:ln/>
        </p:spPr>
      </p:sp>
      <p:sp>
        <p:nvSpPr>
          <p:cNvPr id="276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
        <p:nvSpPr>
          <p:cNvPr id="276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D7AEFF1D-3B9A-401B-A93D-4930B5E79494}" type="slidenum">
              <a:rPr lang="zh-CN" altLang="en-US" b="0"/>
              <a:pPr/>
              <a:t>4</a:t>
            </a:fld>
            <a:endParaRPr lang="en-US" altLang="zh-CN" b="0"/>
          </a:p>
        </p:txBody>
      </p:sp>
    </p:spTree>
    <p:extLst>
      <p:ext uri="{BB962C8B-B14F-4D97-AF65-F5344CB8AC3E}">
        <p14:creationId xmlns:p14="http://schemas.microsoft.com/office/powerpoint/2010/main" val="301982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5</a:t>
            </a:fld>
            <a:endParaRPr lang="en-US" altLang="zh-CN"/>
          </a:p>
        </p:txBody>
      </p:sp>
    </p:spTree>
    <p:extLst>
      <p:ext uri="{BB962C8B-B14F-4D97-AF65-F5344CB8AC3E}">
        <p14:creationId xmlns:p14="http://schemas.microsoft.com/office/powerpoint/2010/main" val="190309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6</a:t>
            </a:fld>
            <a:endParaRPr lang="en-US" altLang="zh-CN"/>
          </a:p>
        </p:txBody>
      </p:sp>
    </p:spTree>
    <p:extLst>
      <p:ext uri="{BB962C8B-B14F-4D97-AF65-F5344CB8AC3E}">
        <p14:creationId xmlns:p14="http://schemas.microsoft.com/office/powerpoint/2010/main" val="84786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7</a:t>
            </a:fld>
            <a:endParaRPr lang="en-US" altLang="zh-CN"/>
          </a:p>
        </p:txBody>
      </p:sp>
    </p:spTree>
    <p:extLst>
      <p:ext uri="{BB962C8B-B14F-4D97-AF65-F5344CB8AC3E}">
        <p14:creationId xmlns:p14="http://schemas.microsoft.com/office/powerpoint/2010/main" val="282097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8</a:t>
            </a:fld>
            <a:endParaRPr lang="en-US" altLang="zh-CN"/>
          </a:p>
        </p:txBody>
      </p:sp>
    </p:spTree>
    <p:extLst>
      <p:ext uri="{BB962C8B-B14F-4D97-AF65-F5344CB8AC3E}">
        <p14:creationId xmlns:p14="http://schemas.microsoft.com/office/powerpoint/2010/main" val="321808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EE482E-24F7-477B-8720-D5188DAABD5C}" type="slidenum">
              <a:rPr lang="zh-CN" altLang="en-US" smtClean="0"/>
              <a:pPr/>
              <a:t>9</a:t>
            </a:fld>
            <a:endParaRPr lang="en-US" altLang="zh-CN"/>
          </a:p>
        </p:txBody>
      </p:sp>
    </p:spTree>
    <p:extLst>
      <p:ext uri="{BB962C8B-B14F-4D97-AF65-F5344CB8AC3E}">
        <p14:creationId xmlns:p14="http://schemas.microsoft.com/office/powerpoint/2010/main" val="1289481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39" descr="图片3 cop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3" y="1"/>
            <a:ext cx="9167813"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352800" y="3276609"/>
            <a:ext cx="5105400" cy="1012825"/>
          </a:xfrm>
        </p:spPr>
        <p:txBody>
          <a:bodyPr/>
          <a:lstStyle>
            <a:lvl1pPr>
              <a:defRPr sz="4000" b="0"/>
            </a:lvl1pPr>
          </a:lstStyle>
          <a:p>
            <a:r>
              <a:rPr lang="zh-CN" altLang="en-US"/>
              <a:t>单击此处编辑母版标题样式</a:t>
            </a:r>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itchFamily="2" charset="2"/>
              <a:buNone/>
              <a:defRPr sz="1400" b="1">
                <a:solidFill>
                  <a:schemeClr val="tx2"/>
                </a:solidFill>
                <a:latin typeface="Verdana" pitchFamily="34" charset="0"/>
              </a:defRPr>
            </a:lvl1pPr>
          </a:lstStyle>
          <a:p>
            <a:r>
              <a:rPr lang="zh-CN" altLang="en-US"/>
              <a:t>单击此处编辑母版副标题样式</a:t>
            </a:r>
          </a:p>
        </p:txBody>
      </p:sp>
    </p:spTree>
    <p:extLst>
      <p:ext uri="{BB962C8B-B14F-4D97-AF65-F5344CB8AC3E}">
        <p14:creationId xmlns:p14="http://schemas.microsoft.com/office/powerpoint/2010/main" val="302668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E36F37A5-7D3F-41CD-9F7F-EC9DB53AFCC9}" type="slidenum">
              <a:rPr lang="zh-CN" altLang="en-US"/>
              <a:pPr/>
              <a:t>‹#›</a:t>
            </a:fld>
            <a:endParaRPr lang="en-US" altLang="zh-CN"/>
          </a:p>
        </p:txBody>
      </p:sp>
    </p:spTree>
    <p:extLst>
      <p:ext uri="{BB962C8B-B14F-4D97-AF65-F5344CB8AC3E}">
        <p14:creationId xmlns:p14="http://schemas.microsoft.com/office/powerpoint/2010/main" val="330793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8288" y="228610"/>
            <a:ext cx="2057400" cy="5919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6088" y="228610"/>
            <a:ext cx="6019800" cy="59197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5BAB6714-EFF2-45C2-A71A-13B0DCAF03CC}" type="slidenum">
              <a:rPr lang="zh-CN" altLang="en-US"/>
              <a:pPr/>
              <a:t>‹#›</a:t>
            </a:fld>
            <a:endParaRPr lang="en-US" altLang="zh-CN"/>
          </a:p>
        </p:txBody>
      </p:sp>
    </p:spTree>
    <p:extLst>
      <p:ext uri="{BB962C8B-B14F-4D97-AF65-F5344CB8AC3E}">
        <p14:creationId xmlns:p14="http://schemas.microsoft.com/office/powerpoint/2010/main" val="356387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46088" y="228610"/>
            <a:ext cx="8229600" cy="59197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8559B399-7077-4001-9AC4-0C91E7ACC486}" type="slidenum">
              <a:rPr lang="zh-CN" altLang="en-US"/>
              <a:pPr/>
              <a:t>‹#›</a:t>
            </a:fld>
            <a:endParaRPr lang="en-US" altLang="zh-CN"/>
          </a:p>
        </p:txBody>
      </p:sp>
    </p:spTree>
    <p:extLst>
      <p:ext uri="{BB962C8B-B14F-4D97-AF65-F5344CB8AC3E}">
        <p14:creationId xmlns:p14="http://schemas.microsoft.com/office/powerpoint/2010/main" val="238493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E6EF1224-D8E8-4785-95EE-EC48F052DE70}" type="slidenum">
              <a:rPr lang="zh-CN" altLang="en-US"/>
              <a:pPr/>
              <a:t>‹#›</a:t>
            </a:fld>
            <a:endParaRPr lang="en-US" altLang="zh-CN"/>
          </a:p>
        </p:txBody>
      </p:sp>
    </p:spTree>
    <p:extLst>
      <p:ext uri="{BB962C8B-B14F-4D97-AF65-F5344CB8AC3E}">
        <p14:creationId xmlns:p14="http://schemas.microsoft.com/office/powerpoint/2010/main" val="31108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10"/>
            <a:ext cx="7772400" cy="136207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167" indent="0">
              <a:buNone/>
              <a:defRPr sz="1800"/>
            </a:lvl2pPr>
            <a:lvl3pPr marL="914332" indent="0">
              <a:buNone/>
              <a:defRPr sz="1600"/>
            </a:lvl3pPr>
            <a:lvl4pPr marL="1371498" indent="0">
              <a:buNone/>
              <a:defRPr sz="1400"/>
            </a:lvl4pPr>
            <a:lvl5pPr marL="1828664" indent="0">
              <a:buNone/>
              <a:defRPr sz="1400"/>
            </a:lvl5pPr>
            <a:lvl6pPr marL="2285830" indent="0">
              <a:buNone/>
              <a:defRPr sz="1400"/>
            </a:lvl6pPr>
            <a:lvl7pPr marL="2742994" indent="0">
              <a:buNone/>
              <a:defRPr sz="1400"/>
            </a:lvl7pPr>
            <a:lvl8pPr marL="3200160" indent="0">
              <a:buNone/>
              <a:defRPr sz="1400"/>
            </a:lvl8pPr>
            <a:lvl9pPr marL="3657327"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59A273B1-3F5C-4570-9F3B-B8A6CF79CDD7}" type="slidenum">
              <a:rPr lang="zh-CN" altLang="en-US"/>
              <a:pPr/>
              <a:t>‹#›</a:t>
            </a:fld>
            <a:endParaRPr lang="en-US" altLang="zh-CN"/>
          </a:p>
        </p:txBody>
      </p:sp>
    </p:spTree>
    <p:extLst>
      <p:ext uri="{BB962C8B-B14F-4D97-AF65-F5344CB8AC3E}">
        <p14:creationId xmlns:p14="http://schemas.microsoft.com/office/powerpoint/2010/main" val="16700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46088" y="1052515"/>
            <a:ext cx="4038600" cy="50958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088" y="1052515"/>
            <a:ext cx="4038600" cy="50958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0405ABB2-7475-4974-8EC6-95A16F2AAC5A}" type="slidenum">
              <a:rPr lang="zh-CN" altLang="en-US"/>
              <a:pPr/>
              <a:t>‹#›</a:t>
            </a:fld>
            <a:endParaRPr lang="en-US" altLang="zh-CN"/>
          </a:p>
        </p:txBody>
      </p:sp>
    </p:spTree>
    <p:extLst>
      <p:ext uri="{BB962C8B-B14F-4D97-AF65-F5344CB8AC3E}">
        <p14:creationId xmlns:p14="http://schemas.microsoft.com/office/powerpoint/2010/main" val="87494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3" y="1535113"/>
            <a:ext cx="4040188" cy="639763"/>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971366BD-AB93-46A6-ADA0-B54599FC5C00}" type="slidenum">
              <a:rPr lang="zh-CN" altLang="en-US"/>
              <a:pPr/>
              <a:t>‹#›</a:t>
            </a:fld>
            <a:endParaRPr lang="en-US" altLang="zh-CN"/>
          </a:p>
        </p:txBody>
      </p:sp>
    </p:spTree>
    <p:extLst>
      <p:ext uri="{BB962C8B-B14F-4D97-AF65-F5344CB8AC3E}">
        <p14:creationId xmlns:p14="http://schemas.microsoft.com/office/powerpoint/2010/main" val="403450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EC697447-98E8-42AB-9EC5-2D44CDAE579B}" type="slidenum">
              <a:rPr lang="zh-CN" altLang="en-US"/>
              <a:pPr/>
              <a:t>‹#›</a:t>
            </a:fld>
            <a:endParaRPr lang="en-US" altLang="zh-CN"/>
          </a:p>
        </p:txBody>
      </p:sp>
    </p:spTree>
    <p:extLst>
      <p:ext uri="{BB962C8B-B14F-4D97-AF65-F5344CB8AC3E}">
        <p14:creationId xmlns:p14="http://schemas.microsoft.com/office/powerpoint/2010/main" val="28372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226380B6-BE17-4F5A-844B-EEEA2EA294CB}" type="slidenum">
              <a:rPr lang="zh-CN" altLang="en-US"/>
              <a:pPr/>
              <a:t>‹#›</a:t>
            </a:fld>
            <a:endParaRPr lang="en-US" altLang="zh-CN"/>
          </a:p>
        </p:txBody>
      </p:sp>
    </p:spTree>
    <p:extLst>
      <p:ext uri="{BB962C8B-B14F-4D97-AF65-F5344CB8AC3E}">
        <p14:creationId xmlns:p14="http://schemas.microsoft.com/office/powerpoint/2010/main" val="253202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8" y="273052"/>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4"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8" y="1435104"/>
            <a:ext cx="3008313" cy="4691063"/>
          </a:xfr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CE1CE714-FBCA-4E3E-B5A5-9D6D91CD7D9C}" type="slidenum">
              <a:rPr lang="zh-CN" altLang="en-US"/>
              <a:pPr/>
              <a:t>‹#›</a:t>
            </a:fld>
            <a:endParaRPr lang="en-US" altLang="zh-CN"/>
          </a:p>
        </p:txBody>
      </p:sp>
    </p:spTree>
    <p:extLst>
      <p:ext uri="{BB962C8B-B14F-4D97-AF65-F5344CB8AC3E}">
        <p14:creationId xmlns:p14="http://schemas.microsoft.com/office/powerpoint/2010/main" val="73329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40"/>
            <a:ext cx="5486400" cy="804861"/>
          </a:xfr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00430C9-381C-461E-85BB-2EF3A21BFB5D}" type="slidenum">
              <a:rPr lang="zh-CN" altLang="en-US"/>
              <a:pPr/>
              <a:t>‹#›</a:t>
            </a:fld>
            <a:endParaRPr lang="en-US" altLang="zh-CN"/>
          </a:p>
        </p:txBody>
      </p:sp>
    </p:spTree>
    <p:extLst>
      <p:ext uri="{BB962C8B-B14F-4D97-AF65-F5344CB8AC3E}">
        <p14:creationId xmlns:p14="http://schemas.microsoft.com/office/powerpoint/2010/main" val="168957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1"/>
          <p:cNvSpPr>
            <a:spLocks noChangeArrowheads="1"/>
          </p:cNvSpPr>
          <p:nvPr/>
        </p:nvSpPr>
        <p:spPr bwMode="auto">
          <a:xfrm>
            <a:off x="6553200" y="6248401"/>
            <a:ext cx="2133600" cy="476251"/>
          </a:xfrm>
          <a:prstGeom prst="rect">
            <a:avLst/>
          </a:prstGeom>
          <a:noFill/>
          <a:ln w="9525">
            <a:noFill/>
            <a:miter lim="800000"/>
            <a:headEnd/>
            <a:tailEnd/>
          </a:ln>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r" eaLnBrk="1" hangingPunct="1"/>
            <a:fld id="{FD1BE537-0D21-4902-B809-6C7B688652F8}" type="slidenum">
              <a:rPr lang="zh-CN" altLang="en-US" sz="1400" b="0"/>
              <a:pPr algn="r" eaLnBrk="1" hangingPunct="1"/>
              <a:t>‹#›</a:t>
            </a:fld>
            <a:endParaRPr lang="en-US" altLang="zh-CN" sz="1400" b="0"/>
          </a:p>
        </p:txBody>
      </p:sp>
      <p:pic>
        <p:nvPicPr>
          <p:cNvPr id="1027" name="Picture 113" descr="bit1"/>
          <p:cNvPicPr>
            <a:picLocks noChangeAspect="1" noChangeArrowheads="1"/>
          </p:cNvPicPr>
          <p:nvPr/>
        </p:nvPicPr>
        <p:blipFill>
          <a:blip r:embed="rId14" cstate="print">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l="16667" t="4051" r="34740" b="7124"/>
          <a:stretch>
            <a:fillRect/>
          </a:stretch>
        </p:blipFill>
        <p:spPr bwMode="auto">
          <a:xfrm rot="-1095952">
            <a:off x="6000758" y="265116"/>
            <a:ext cx="21002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4" descr="bit copy"/>
          <p:cNvPicPr>
            <a:picLocks noChangeAspect="1" noChangeArrowheads="1"/>
          </p:cNvPicPr>
          <p:nvPr/>
        </p:nvPicPr>
        <p:blipFill>
          <a:blip r:embed="rId15" cstate="print">
            <a:clrChange>
              <a:clrFrom>
                <a:srgbClr val="FFFFFF"/>
              </a:clrFrom>
              <a:clrTo>
                <a:srgbClr val="FFFFFF">
                  <a:alpha val="0"/>
                </a:srgbClr>
              </a:clrTo>
            </a:clrChange>
            <a:lum bright="24000" contrast="-12000"/>
            <a:extLst>
              <a:ext uri="{28A0092B-C50C-407E-A947-70E740481C1C}">
                <a14:useLocalDpi xmlns:a14="http://schemas.microsoft.com/office/drawing/2010/main" val="0"/>
              </a:ext>
            </a:extLst>
          </a:blip>
          <a:srcRect/>
          <a:stretch>
            <a:fillRect/>
          </a:stretch>
        </p:blipFill>
        <p:spPr bwMode="auto">
          <a:xfrm>
            <a:off x="6480180" y="3071815"/>
            <a:ext cx="2676525"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15"/>
          <p:cNvSpPr>
            <a:spLocks noChangeArrowheads="1"/>
          </p:cNvSpPr>
          <p:nvPr/>
        </p:nvSpPr>
        <p:spPr bwMode="auto">
          <a:xfrm>
            <a:off x="0" y="6246823"/>
            <a:ext cx="9144000" cy="611188"/>
          </a:xfrm>
          <a:prstGeom prst="rect">
            <a:avLst/>
          </a:prstGeom>
          <a:solidFill>
            <a:srgbClr val="009900"/>
          </a:solidFill>
          <a:ln>
            <a:noFill/>
          </a:ln>
          <a:extLst/>
        </p:spPr>
        <p:txBody>
          <a:bodyPr wrap="none"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defRPr/>
            </a:pPr>
            <a:endParaRPr lang="zh-CN" altLang="en-US" smtClean="0"/>
          </a:p>
        </p:txBody>
      </p:sp>
      <p:pic>
        <p:nvPicPr>
          <p:cNvPr id="1030" name="Picture 116" descr="019"/>
          <p:cNvPicPr>
            <a:picLocks noChangeAspect="1" noChangeArrowheads="1"/>
          </p:cNvPicPr>
          <p:nvPr/>
        </p:nvPicPr>
        <p:blipFill>
          <a:blip r:embed="rId16" cstate="print">
            <a:clrChange>
              <a:clrFrom>
                <a:srgbClr val="EAF4F3"/>
              </a:clrFrom>
              <a:clrTo>
                <a:srgbClr val="EAF4F3">
                  <a:alpha val="0"/>
                </a:srgbClr>
              </a:clrTo>
            </a:clrChange>
            <a:extLst>
              <a:ext uri="{28A0092B-C50C-407E-A947-70E740481C1C}">
                <a14:useLocalDpi xmlns:a14="http://schemas.microsoft.com/office/drawing/2010/main" val="0"/>
              </a:ext>
            </a:extLst>
          </a:blip>
          <a:srcRect/>
          <a:stretch>
            <a:fillRect/>
          </a:stretch>
        </p:blipFill>
        <p:spPr bwMode="auto">
          <a:xfrm>
            <a:off x="1116017" y="6311910"/>
            <a:ext cx="1692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17" descr="041"/>
          <p:cNvPicPr>
            <a:picLocks noChangeAspect="1" noChangeArrowheads="1"/>
          </p:cNvPicPr>
          <p:nvPr/>
        </p:nvPicPr>
        <p:blipFill>
          <a:blip r:embed="rId17" cstate="print">
            <a:clrChange>
              <a:clrFrom>
                <a:srgbClr val="EAF4F3"/>
              </a:clrFrom>
              <a:clrTo>
                <a:srgbClr val="EAF4F3">
                  <a:alpha val="0"/>
                </a:srgbClr>
              </a:clrTo>
            </a:clrChange>
            <a:lum bright="6000"/>
            <a:extLst>
              <a:ext uri="{28A0092B-C50C-407E-A947-70E740481C1C}">
                <a14:useLocalDpi xmlns:a14="http://schemas.microsoft.com/office/drawing/2010/main" val="0"/>
              </a:ext>
            </a:extLst>
          </a:blip>
          <a:srcRect/>
          <a:stretch>
            <a:fillRect/>
          </a:stretch>
        </p:blipFill>
        <p:spPr bwMode="auto">
          <a:xfrm>
            <a:off x="468317" y="6273809"/>
            <a:ext cx="534987" cy="53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8"/>
          <p:cNvGrpSpPr>
            <a:grpSpLocks/>
          </p:cNvGrpSpPr>
          <p:nvPr/>
        </p:nvGrpSpPr>
        <p:grpSpPr bwMode="auto">
          <a:xfrm>
            <a:off x="3" y="0"/>
            <a:ext cx="179388" cy="6858000"/>
            <a:chOff x="0" y="0"/>
            <a:chExt cx="205" cy="4320"/>
          </a:xfrm>
        </p:grpSpPr>
        <p:pic>
          <p:nvPicPr>
            <p:cNvPr id="1039" name="Picture 119" descr="0291"/>
            <p:cNvPicPr>
              <a:picLocks noChangeAspect="1" noChangeArrowheads="1"/>
            </p:cNvPicPr>
            <p:nvPr userDrawn="1"/>
          </p:nvPicPr>
          <p:blipFill>
            <a:blip r:embed="rId18" cstate="print">
              <a:clrChange>
                <a:clrFrom>
                  <a:srgbClr val="FEFFFB"/>
                </a:clrFrom>
                <a:clrTo>
                  <a:srgbClr val="FEFFFB">
                    <a:alpha val="0"/>
                  </a:srgbClr>
                </a:clrTo>
              </a:clrChange>
              <a:extLst>
                <a:ext uri="{28A0092B-C50C-407E-A947-70E740481C1C}">
                  <a14:useLocalDpi xmlns:a14="http://schemas.microsoft.com/office/drawing/2010/main" val="0"/>
                </a:ext>
              </a:extLst>
            </a:blip>
            <a:srcRect l="21384" r="14151"/>
            <a:stretch>
              <a:fillRect/>
            </a:stretch>
          </p:blipFill>
          <p:spPr bwMode="auto">
            <a:xfrm>
              <a:off x="0" y="0"/>
              <a:ext cx="205"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20" descr="0291"/>
            <p:cNvPicPr>
              <a:picLocks noChangeAspect="1" noChangeArrowheads="1"/>
            </p:cNvPicPr>
            <p:nvPr userDrawn="1"/>
          </p:nvPicPr>
          <p:blipFill>
            <a:blip r:embed="rId18" cstate="print">
              <a:clrChange>
                <a:clrFrom>
                  <a:srgbClr val="FEFFFB"/>
                </a:clrFrom>
                <a:clrTo>
                  <a:srgbClr val="FEFFFB">
                    <a:alpha val="0"/>
                  </a:srgbClr>
                </a:clrTo>
              </a:clrChange>
              <a:extLst>
                <a:ext uri="{28A0092B-C50C-407E-A947-70E740481C1C}">
                  <a14:useLocalDpi xmlns:a14="http://schemas.microsoft.com/office/drawing/2010/main" val="0"/>
                </a:ext>
              </a:extLst>
            </a:blip>
            <a:srcRect l="21384" r="14465" b="37236"/>
            <a:stretch>
              <a:fillRect/>
            </a:stretch>
          </p:blipFill>
          <p:spPr bwMode="auto">
            <a:xfrm>
              <a:off x="0" y="3725"/>
              <a:ext cx="204"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1" descr="0291"/>
            <p:cNvPicPr>
              <a:picLocks noChangeAspect="1" noChangeArrowheads="1"/>
            </p:cNvPicPr>
            <p:nvPr userDrawn="1"/>
          </p:nvPicPr>
          <p:blipFill>
            <a:blip r:embed="rId18" cstate="print">
              <a:clrChange>
                <a:clrFrom>
                  <a:srgbClr val="FEFFFB"/>
                </a:clrFrom>
                <a:clrTo>
                  <a:srgbClr val="FEFFFB">
                    <a:alpha val="0"/>
                  </a:srgbClr>
                </a:clrTo>
              </a:clrChange>
              <a:extLst>
                <a:ext uri="{28A0092B-C50C-407E-A947-70E740481C1C}">
                  <a14:useLocalDpi xmlns:a14="http://schemas.microsoft.com/office/drawing/2010/main" val="0"/>
                </a:ext>
              </a:extLst>
            </a:blip>
            <a:srcRect l="21384" r="14151"/>
            <a:stretch>
              <a:fillRect/>
            </a:stretch>
          </p:blipFill>
          <p:spPr bwMode="auto">
            <a:xfrm>
              <a:off x="0" y="2795"/>
              <a:ext cx="205"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22" descr="0291"/>
            <p:cNvPicPr>
              <a:picLocks noChangeAspect="1" noChangeArrowheads="1"/>
            </p:cNvPicPr>
            <p:nvPr userDrawn="1"/>
          </p:nvPicPr>
          <p:blipFill>
            <a:blip r:embed="rId18" cstate="print">
              <a:clrChange>
                <a:clrFrom>
                  <a:srgbClr val="FEFFFB"/>
                </a:clrFrom>
                <a:clrTo>
                  <a:srgbClr val="FEFFFB">
                    <a:alpha val="0"/>
                  </a:srgbClr>
                </a:clrTo>
              </a:clrChange>
              <a:extLst>
                <a:ext uri="{28A0092B-C50C-407E-A947-70E740481C1C}">
                  <a14:useLocalDpi xmlns:a14="http://schemas.microsoft.com/office/drawing/2010/main" val="0"/>
                </a:ext>
              </a:extLst>
            </a:blip>
            <a:srcRect l="21384" r="14151"/>
            <a:stretch>
              <a:fillRect/>
            </a:stretch>
          </p:blipFill>
          <p:spPr bwMode="auto">
            <a:xfrm>
              <a:off x="0" y="1865"/>
              <a:ext cx="205"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23" descr="0291"/>
            <p:cNvPicPr>
              <a:picLocks noChangeAspect="1" noChangeArrowheads="1"/>
            </p:cNvPicPr>
            <p:nvPr userDrawn="1"/>
          </p:nvPicPr>
          <p:blipFill>
            <a:blip r:embed="rId18" cstate="print">
              <a:clrChange>
                <a:clrFrom>
                  <a:srgbClr val="FEFFFB"/>
                </a:clrFrom>
                <a:clrTo>
                  <a:srgbClr val="FEFFFB">
                    <a:alpha val="0"/>
                  </a:srgbClr>
                </a:clrTo>
              </a:clrChange>
              <a:extLst>
                <a:ext uri="{28A0092B-C50C-407E-A947-70E740481C1C}">
                  <a14:useLocalDpi xmlns:a14="http://schemas.microsoft.com/office/drawing/2010/main" val="0"/>
                </a:ext>
              </a:extLst>
            </a:blip>
            <a:srcRect l="21384" r="14151"/>
            <a:stretch>
              <a:fillRect/>
            </a:stretch>
          </p:blipFill>
          <p:spPr bwMode="auto">
            <a:xfrm>
              <a:off x="0" y="935"/>
              <a:ext cx="205"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3" name="Rectangle 3"/>
          <p:cNvSpPr>
            <a:spLocks noGrp="1" noChangeArrowheads="1"/>
          </p:cNvSpPr>
          <p:nvPr>
            <p:ph type="body" idx="1"/>
          </p:nvPr>
        </p:nvSpPr>
        <p:spPr bwMode="auto">
          <a:xfrm>
            <a:off x="446088" y="1052515"/>
            <a:ext cx="8229600" cy="50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395288" y="63087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宋体" pitchFamily="2" charset="-122"/>
              </a:defRPr>
            </a:lvl1pPr>
          </a:lstStyle>
          <a:p>
            <a:pPr>
              <a:defRPr/>
            </a:pPr>
            <a:endParaRPr lang="en-US" altLang="zh-CN"/>
          </a:p>
        </p:txBody>
      </p:sp>
      <p:sp>
        <p:nvSpPr>
          <p:cNvPr id="4" name="Rectangle 5"/>
          <p:cNvSpPr>
            <a:spLocks noGrp="1" noChangeArrowheads="1"/>
          </p:cNvSpPr>
          <p:nvPr>
            <p:ph type="ftr" sz="quarter" idx="3"/>
          </p:nvPr>
        </p:nvSpPr>
        <p:spPr bwMode="auto">
          <a:xfrm>
            <a:off x="3132139" y="6381753"/>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宋体" pitchFamily="2" charset="-122"/>
              </a:defRPr>
            </a:lvl1pPr>
          </a:lstStyle>
          <a:p>
            <a:pPr>
              <a:defRPr/>
            </a:pPr>
            <a:endParaRPr lang="en-US" altLang="zh-CN"/>
          </a:p>
        </p:txBody>
      </p:sp>
      <p:sp>
        <p:nvSpPr>
          <p:cNvPr id="3" name="Rectangle 6"/>
          <p:cNvSpPr>
            <a:spLocks noGrp="1" noChangeArrowheads="1"/>
          </p:cNvSpPr>
          <p:nvPr>
            <p:ph type="sldNum" sz="quarter" idx="4"/>
          </p:nvPr>
        </p:nvSpPr>
        <p:spPr bwMode="auto">
          <a:xfrm>
            <a:off x="6759575" y="6453189"/>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D2EE89C1-A5C6-42E0-8945-B0AE3821BABC}" type="slidenum">
              <a:rPr lang="zh-CN" altLang="en-US"/>
              <a:pPr/>
              <a:t>‹#›</a:t>
            </a:fld>
            <a:endParaRPr lang="en-US" altLang="zh-CN"/>
          </a:p>
        </p:txBody>
      </p:sp>
      <p:sp>
        <p:nvSpPr>
          <p:cNvPr id="1037" name="Rectangle 2"/>
          <p:cNvSpPr>
            <a:spLocks noGrp="1" noChangeArrowheads="1"/>
          </p:cNvSpPr>
          <p:nvPr>
            <p:ph type="title"/>
          </p:nvPr>
        </p:nvSpPr>
        <p:spPr bwMode="black">
          <a:xfrm>
            <a:off x="457200" y="228601"/>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8" name="Rectangle 127"/>
          <p:cNvSpPr>
            <a:spLocks noChangeArrowheads="1"/>
          </p:cNvSpPr>
          <p:nvPr/>
        </p:nvSpPr>
        <p:spPr bwMode="auto">
          <a:xfrm>
            <a:off x="2628905" y="6308734"/>
            <a:ext cx="1223963" cy="504825"/>
          </a:xfrm>
          <a:prstGeom prst="rect">
            <a:avLst/>
          </a:prstGeom>
          <a:noFill/>
          <a:ln>
            <a:noFill/>
          </a:ln>
          <a:extLst/>
        </p:spPr>
        <p:txBody>
          <a:bodyPr wrap="none"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ctr" eaLnBrk="1" hangingPunct="1">
              <a:defRPr/>
            </a:pPr>
            <a:r>
              <a:rPr lang="zh-CN" altLang="en-US" sz="2000" dirty="0" smtClean="0">
                <a:solidFill>
                  <a:schemeClr val="tx2"/>
                </a:solidFill>
                <a:latin typeface="华文新魏" pitchFamily="2" charset="-122"/>
                <a:ea typeface="华文新魏" pitchFamily="2" charset="-122"/>
              </a:rPr>
              <a:t>人事处</a:t>
            </a:r>
          </a:p>
        </p:txBody>
      </p:sp>
    </p:spTree>
  </p:cSld>
  <p:clrMap bg1="lt1" tx1="dk1" bg2="lt2" tx2="dk2" accent1="accent1" accent2="accent2" accent3="accent3" accent4="accent4" accent5="accent5" accent6="accent6" hlink="hlink" folHlink="folHlink"/>
  <p:sldLayoutIdLst>
    <p:sldLayoutId id="2147484396"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167" algn="r" rtl="0" fontAlgn="base">
        <a:spcBef>
          <a:spcPct val="0"/>
        </a:spcBef>
        <a:spcAft>
          <a:spcPct val="0"/>
        </a:spcAft>
        <a:defRPr sz="2800" b="1" i="1">
          <a:solidFill>
            <a:schemeClr val="tx1"/>
          </a:solidFill>
          <a:latin typeface="Verdana" pitchFamily="34" charset="0"/>
        </a:defRPr>
      </a:lvl6pPr>
      <a:lvl7pPr marL="914332" algn="r" rtl="0" fontAlgn="base">
        <a:spcBef>
          <a:spcPct val="0"/>
        </a:spcBef>
        <a:spcAft>
          <a:spcPct val="0"/>
        </a:spcAft>
        <a:defRPr sz="2800" b="1" i="1">
          <a:solidFill>
            <a:schemeClr val="tx1"/>
          </a:solidFill>
          <a:latin typeface="Verdana" pitchFamily="34" charset="0"/>
        </a:defRPr>
      </a:lvl7pPr>
      <a:lvl8pPr marL="1371498" algn="r" rtl="0" fontAlgn="base">
        <a:spcBef>
          <a:spcPct val="0"/>
        </a:spcBef>
        <a:spcAft>
          <a:spcPct val="0"/>
        </a:spcAft>
        <a:defRPr sz="2800" b="1" i="1">
          <a:solidFill>
            <a:schemeClr val="tx1"/>
          </a:solidFill>
          <a:latin typeface="Verdana" pitchFamily="34" charset="0"/>
        </a:defRPr>
      </a:lvl8pPr>
      <a:lvl9pPr marL="1828664" algn="r" rtl="0" fontAlgn="base">
        <a:spcBef>
          <a:spcPct val="0"/>
        </a:spcBef>
        <a:spcAft>
          <a:spcPct val="0"/>
        </a:spcAft>
        <a:defRPr sz="2800" b="1" i="1">
          <a:solidFill>
            <a:schemeClr val="tx1"/>
          </a:solidFill>
          <a:latin typeface="Verdana" pitchFamily="34" charset="0"/>
        </a:defRPr>
      </a:lvl9pPr>
    </p:titleStyle>
    <p:bodyStyle>
      <a:lvl1pPr marL="342874" indent="-342874"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895" indent="-28573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2914" indent="-228584" algn="l" rtl="0" eaLnBrk="0" fontAlgn="base" hangingPunct="0">
        <a:spcBef>
          <a:spcPct val="20000"/>
        </a:spcBef>
        <a:spcAft>
          <a:spcPct val="0"/>
        </a:spcAft>
        <a:buClr>
          <a:schemeClr val="tx1"/>
        </a:buClr>
        <a:buChar char="•"/>
        <a:defRPr sz="2400">
          <a:solidFill>
            <a:schemeClr val="tx1"/>
          </a:solidFill>
          <a:latin typeface="+mn-lt"/>
        </a:defRPr>
      </a:lvl3pPr>
      <a:lvl4pPr marL="1600080" indent="-228584" algn="l" rtl="0" eaLnBrk="0" fontAlgn="base" hangingPunct="0">
        <a:spcBef>
          <a:spcPct val="20000"/>
        </a:spcBef>
        <a:spcAft>
          <a:spcPct val="0"/>
        </a:spcAft>
        <a:buChar char="–"/>
        <a:defRPr sz="2000">
          <a:solidFill>
            <a:schemeClr val="tx1"/>
          </a:solidFill>
          <a:latin typeface="+mn-lt"/>
        </a:defRPr>
      </a:lvl4pPr>
      <a:lvl5pPr marL="2057247" indent="-228584" algn="l" rtl="0" eaLnBrk="0" fontAlgn="base" hangingPunct="0">
        <a:spcBef>
          <a:spcPct val="20000"/>
        </a:spcBef>
        <a:spcAft>
          <a:spcPct val="0"/>
        </a:spcAft>
        <a:buChar char="»"/>
        <a:defRPr sz="2000">
          <a:solidFill>
            <a:schemeClr val="tx1"/>
          </a:solidFill>
          <a:latin typeface="+mn-lt"/>
        </a:defRPr>
      </a:lvl5pPr>
      <a:lvl6pPr marL="2514412" indent="-228584" algn="l" rtl="0" fontAlgn="base">
        <a:spcBef>
          <a:spcPct val="20000"/>
        </a:spcBef>
        <a:spcAft>
          <a:spcPct val="0"/>
        </a:spcAft>
        <a:buChar char="»"/>
        <a:defRPr sz="2000">
          <a:solidFill>
            <a:schemeClr val="tx1"/>
          </a:solidFill>
          <a:latin typeface="+mn-lt"/>
        </a:defRPr>
      </a:lvl6pPr>
      <a:lvl7pPr marL="2971578" indent="-228584" algn="l" rtl="0" fontAlgn="base">
        <a:spcBef>
          <a:spcPct val="20000"/>
        </a:spcBef>
        <a:spcAft>
          <a:spcPct val="0"/>
        </a:spcAft>
        <a:buChar char="»"/>
        <a:defRPr sz="2000">
          <a:solidFill>
            <a:schemeClr val="tx1"/>
          </a:solidFill>
          <a:latin typeface="+mn-lt"/>
        </a:defRPr>
      </a:lvl7pPr>
      <a:lvl8pPr marL="3428744" indent="-228584" algn="l" rtl="0" fontAlgn="base">
        <a:spcBef>
          <a:spcPct val="20000"/>
        </a:spcBef>
        <a:spcAft>
          <a:spcPct val="0"/>
        </a:spcAft>
        <a:buChar char="»"/>
        <a:defRPr sz="2000">
          <a:solidFill>
            <a:schemeClr val="tx1"/>
          </a:solidFill>
          <a:latin typeface="+mn-lt"/>
        </a:defRPr>
      </a:lvl8pPr>
      <a:lvl9pPr marL="3885910" indent="-228584"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jrbj.gov.cn/bjp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ctrTitle"/>
          </p:nvPr>
        </p:nvSpPr>
        <p:spPr>
          <a:xfrm>
            <a:off x="948837" y="2117641"/>
            <a:ext cx="7257535" cy="1252507"/>
          </a:xfrm>
        </p:spPr>
        <p:txBody>
          <a:bodyPr/>
          <a:lstStyle/>
          <a:p>
            <a:pPr algn="ctr">
              <a:lnSpc>
                <a:spcPts val="6000"/>
              </a:lnSpc>
            </a:pPr>
            <a:r>
              <a:rPr lang="zh-CN" altLang="en-US" sz="4400" b="1" i="0" dirty="0">
                <a:latin typeface="黑体" pitchFamily="49" charset="-122"/>
                <a:ea typeface="黑体" pitchFamily="49" charset="-122"/>
              </a:rPr>
              <a:t>职员评聘、</a:t>
            </a:r>
            <a:r>
              <a:rPr lang="en-US" altLang="zh-CN" sz="4400" b="1" i="0" dirty="0">
                <a:latin typeface="黑体" pitchFamily="49" charset="-122"/>
                <a:ea typeface="黑体" pitchFamily="49" charset="-122"/>
              </a:rPr>
              <a:t/>
            </a:r>
            <a:br>
              <a:rPr lang="en-US" altLang="zh-CN" sz="4400" b="1" i="0" dirty="0">
                <a:latin typeface="黑体" pitchFamily="49" charset="-122"/>
                <a:ea typeface="黑体" pitchFamily="49" charset="-122"/>
              </a:rPr>
            </a:br>
            <a:r>
              <a:rPr lang="zh-CN" altLang="en-US" sz="4400" b="1" i="0" dirty="0">
                <a:latin typeface="黑体" pitchFamily="49" charset="-122"/>
                <a:ea typeface="黑体" pitchFamily="49" charset="-122"/>
              </a:rPr>
              <a:t>专业技术职务认定及评聘</a:t>
            </a:r>
            <a:r>
              <a:rPr lang="en-US" altLang="zh-CN" sz="4400" b="1" i="0" dirty="0">
                <a:latin typeface="黑体" pitchFamily="49" charset="-122"/>
                <a:ea typeface="黑体" pitchFamily="49" charset="-122"/>
              </a:rPr>
              <a:t/>
            </a:r>
            <a:br>
              <a:rPr lang="en-US" altLang="zh-CN" sz="4400" b="1" i="0" dirty="0">
                <a:latin typeface="黑体" pitchFamily="49" charset="-122"/>
                <a:ea typeface="黑体" pitchFamily="49" charset="-122"/>
              </a:rPr>
            </a:br>
            <a:r>
              <a:rPr lang="zh-CN" altLang="en-US" sz="4400" b="1" i="0" dirty="0">
                <a:latin typeface="黑体" pitchFamily="49" charset="-122"/>
                <a:ea typeface="黑体" pitchFamily="49" charset="-122"/>
              </a:rPr>
              <a:t>工作介绍</a:t>
            </a:r>
            <a:endParaRPr sz="4400" b="1" i="0" dirty="0">
              <a:latin typeface="黑体" pitchFamily="49" charset="-122"/>
              <a:ea typeface="黑体" pitchFamily="49" charset="-122"/>
            </a:endParaRPr>
          </a:p>
        </p:txBody>
      </p:sp>
      <p:sp>
        <p:nvSpPr>
          <p:cNvPr id="3" name="TextBox 3"/>
          <p:cNvSpPr txBox="1"/>
          <p:nvPr/>
        </p:nvSpPr>
        <p:spPr>
          <a:xfrm>
            <a:off x="3256007" y="4510861"/>
            <a:ext cx="2643188" cy="954107"/>
          </a:xfrm>
          <a:prstGeom prst="rect">
            <a:avLst/>
          </a:prstGeom>
          <a:noFill/>
        </p:spPr>
        <p:txBody>
          <a:bodyPr>
            <a:spAutoFit/>
          </a:bodyPr>
          <a:lstStyle/>
          <a:p>
            <a:pPr algn="ctr" eaLnBrk="1" hangingPunct="1">
              <a:defRPr/>
            </a:pPr>
            <a:r>
              <a:rPr lang="zh-CN" altLang="en-US" sz="2800" dirty="0">
                <a:solidFill>
                  <a:schemeClr val="bg2">
                    <a:lumMod val="10000"/>
                  </a:schemeClr>
                </a:solidFill>
                <a:latin typeface="黑体" panose="02010609060101010101" pitchFamily="49" charset="-122"/>
                <a:ea typeface="黑体" panose="02010609060101010101" pitchFamily="49" charset="-122"/>
              </a:rPr>
              <a:t>人事处  张帅</a:t>
            </a:r>
            <a:endParaRPr lang="en-US" altLang="zh-CN" sz="2800" dirty="0">
              <a:solidFill>
                <a:schemeClr val="bg2">
                  <a:lumMod val="10000"/>
                </a:schemeClr>
              </a:solidFill>
              <a:latin typeface="黑体" panose="02010609060101010101" pitchFamily="49" charset="-122"/>
              <a:ea typeface="黑体" panose="02010609060101010101" pitchFamily="49" charset="-122"/>
            </a:endParaRPr>
          </a:p>
          <a:p>
            <a:pPr algn="ctr" eaLnBrk="1" hangingPunct="1">
              <a:defRPr/>
            </a:pPr>
            <a:r>
              <a:rPr lang="en-US" altLang="zh-CN" sz="2800" dirty="0">
                <a:solidFill>
                  <a:schemeClr val="bg2">
                    <a:lumMod val="10000"/>
                  </a:schemeClr>
                </a:solidFill>
                <a:latin typeface="黑体" panose="02010609060101010101" pitchFamily="49" charset="-122"/>
                <a:ea typeface="黑体" panose="02010609060101010101" pitchFamily="49" charset="-122"/>
              </a:rPr>
              <a:t>2015</a:t>
            </a:r>
            <a:r>
              <a:rPr lang="zh-CN" altLang="en-US" sz="2800" dirty="0">
                <a:solidFill>
                  <a:schemeClr val="bg2">
                    <a:lumMod val="10000"/>
                  </a:schemeClr>
                </a:solidFill>
                <a:latin typeface="黑体" panose="02010609060101010101" pitchFamily="49" charset="-122"/>
                <a:ea typeface="黑体" panose="02010609060101010101" pitchFamily="49" charset="-122"/>
              </a:rPr>
              <a:t>年</a:t>
            </a:r>
            <a:r>
              <a:rPr lang="en-US" altLang="zh-CN" sz="2800" dirty="0">
                <a:solidFill>
                  <a:schemeClr val="bg2">
                    <a:lumMod val="10000"/>
                  </a:schemeClr>
                </a:solidFill>
                <a:latin typeface="黑体" panose="02010609060101010101" pitchFamily="49" charset="-122"/>
                <a:ea typeface="黑体" panose="02010609060101010101" pitchFamily="49" charset="-122"/>
              </a:rPr>
              <a:t>5</a:t>
            </a:r>
            <a:r>
              <a:rPr lang="zh-CN" altLang="en-US" sz="2800" dirty="0">
                <a:solidFill>
                  <a:schemeClr val="bg2">
                    <a:lumMod val="10000"/>
                  </a:schemeClr>
                </a:solidFill>
                <a:latin typeface="黑体" panose="02010609060101010101" pitchFamily="49" charset="-122"/>
                <a:ea typeface="黑体" panose="02010609060101010101" pitchFamily="49" charset="-122"/>
              </a:rPr>
              <a:t>月</a:t>
            </a:r>
          </a:p>
        </p:txBody>
      </p:sp>
    </p:spTree>
    <p:extLst>
      <p:ext uri="{BB962C8B-B14F-4D97-AF65-F5344CB8AC3E}">
        <p14:creationId xmlns:p14="http://schemas.microsoft.com/office/powerpoint/2010/main" val="392599004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eaLnBrk="1" fontAlgn="auto" hangingPunct="1">
              <a:spcBef>
                <a:spcPts val="0"/>
              </a:spcBef>
              <a:spcAft>
                <a:spcPts val="0"/>
              </a:spcAft>
              <a:defRPr/>
            </a:pPr>
            <a:r>
              <a:rPr lang="zh-CN" altLang="en-US" sz="2400" i="0" kern="1200" dirty="0">
                <a:solidFill>
                  <a:srgbClr val="006600"/>
                </a:solidFill>
                <a:latin typeface="华文楷体" panose="02010600040101010101" pitchFamily="2" charset="-122"/>
                <a:ea typeface="华文楷体" panose="02010600040101010101" pitchFamily="2" charset="-122"/>
              </a:rPr>
              <a:t>四、评审程序</a:t>
            </a:r>
          </a:p>
        </p:txBody>
      </p:sp>
      <p:cxnSp>
        <p:nvCxnSpPr>
          <p:cNvPr id="4" name="直接连接符 3"/>
          <p:cNvCxnSpPr/>
          <p:nvPr/>
        </p:nvCxnSpPr>
        <p:spPr bwMode="auto">
          <a:xfrm>
            <a:off x="457202" y="792164"/>
            <a:ext cx="8276175" cy="20595"/>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5" name="图片 4"/>
          <p:cNvPicPr>
            <a:picLocks noChangeAspect="1"/>
          </p:cNvPicPr>
          <p:nvPr/>
        </p:nvPicPr>
        <p:blipFill>
          <a:blip r:embed="rId3"/>
          <a:stretch>
            <a:fillRect/>
          </a:stretch>
        </p:blipFill>
        <p:spPr>
          <a:xfrm>
            <a:off x="182882" y="1052736"/>
            <a:ext cx="8860112" cy="5208213"/>
          </a:xfrm>
          <a:prstGeom prst="rect">
            <a:avLst/>
          </a:prstGeom>
        </p:spPr>
      </p:pic>
    </p:spTree>
    <p:extLst>
      <p:ext uri="{BB962C8B-B14F-4D97-AF65-F5344CB8AC3E}">
        <p14:creationId xmlns:p14="http://schemas.microsoft.com/office/powerpoint/2010/main" val="73876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4294967295"/>
          </p:nvPr>
        </p:nvSpPr>
        <p:spPr>
          <a:xfrm>
            <a:off x="2" y="1469233"/>
            <a:ext cx="3765551" cy="4033839"/>
          </a:xfrm>
        </p:spPr>
        <p:txBody>
          <a:bodyPr/>
          <a:lstStyle/>
          <a:p>
            <a:pPr marL="0" indent="0">
              <a:buNone/>
              <a:defRPr/>
            </a:pPr>
            <a:r>
              <a:rPr lang="en-US" altLang="zh-CN" sz="2000" dirty="0"/>
              <a:t>    </a:t>
            </a:r>
          </a:p>
          <a:p>
            <a:pPr marL="0" indent="0">
              <a:buNone/>
              <a:defRPr/>
            </a:pPr>
            <a:r>
              <a:rPr lang="en-US" altLang="zh-CN" sz="2000" dirty="0"/>
              <a:t>    </a:t>
            </a:r>
          </a:p>
          <a:p>
            <a:pPr marL="0" indent="0">
              <a:buNone/>
              <a:defRPr/>
            </a:pPr>
            <a:endParaRPr lang="en-US" altLang="zh-CN" sz="2000" dirty="0"/>
          </a:p>
          <a:p>
            <a:pPr marL="0" indent="0">
              <a:buNone/>
              <a:defRPr/>
            </a:pPr>
            <a:r>
              <a:rPr lang="en-US" altLang="zh-CN" sz="2000" dirty="0"/>
              <a:t>    </a:t>
            </a:r>
            <a:r>
              <a:rPr lang="zh-CN" altLang="zh-CN" sz="2000" dirty="0"/>
              <a:t>《职员升级聘用申报审批表》</a:t>
            </a:r>
            <a:endParaRPr lang="en-US" altLang="zh-CN" sz="2000" dirty="0"/>
          </a:p>
          <a:p>
            <a:pPr marL="0" indent="0">
              <a:buNone/>
              <a:defRPr/>
            </a:pPr>
            <a:r>
              <a:rPr lang="en-US" altLang="zh-CN" sz="2000" dirty="0"/>
              <a:t>                </a:t>
            </a:r>
            <a:r>
              <a:rPr lang="zh-CN" altLang="en-US" sz="2000" dirty="0"/>
              <a:t>（正面示例）</a:t>
            </a:r>
            <a:endParaRPr lang="zh-CN" altLang="zh-CN" sz="1600" dirty="0"/>
          </a:p>
        </p:txBody>
      </p:sp>
      <p:sp>
        <p:nvSpPr>
          <p:cNvPr id="26629" name="灯片编号占位符 8"/>
          <p:cNvSpPr>
            <a:spLocks noGrp="1"/>
          </p:cNvSpPr>
          <p:nvPr>
            <p:ph type="sldNum" sz="quarter" idx="4294967295"/>
          </p:nvPr>
        </p:nvSpPr>
        <p:spPr>
          <a:xfrm>
            <a:off x="7010400" y="5624515"/>
            <a:ext cx="2133600" cy="2738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895" indent="-285730">
              <a:spcBef>
                <a:spcPct val="20000"/>
              </a:spcBef>
              <a:buClr>
                <a:schemeClr val="hlink"/>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2914" indent="-228584">
              <a:spcBef>
                <a:spcPct val="20000"/>
              </a:spcBef>
              <a:buClr>
                <a:schemeClr val="folHlink"/>
              </a:buClr>
              <a:buSzPct val="90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080" indent="-228584">
              <a:spcBef>
                <a:spcPct val="20000"/>
              </a:spcBef>
              <a:buClr>
                <a:schemeClr val="hlink"/>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247" indent="-228584">
              <a:spcBef>
                <a:spcPct val="20000"/>
              </a:spcBef>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412" indent="-228584" eaLnBrk="0" fontAlgn="base" hangingPunct="0">
              <a:spcBef>
                <a:spcPct val="20000"/>
              </a:spcBef>
              <a:spcAft>
                <a:spcPct val="0"/>
              </a:spcAft>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578" indent="-228584" eaLnBrk="0" fontAlgn="base" hangingPunct="0">
              <a:spcBef>
                <a:spcPct val="20000"/>
              </a:spcBef>
              <a:spcAft>
                <a:spcPct val="0"/>
              </a:spcAft>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8744" indent="-228584" eaLnBrk="0" fontAlgn="base" hangingPunct="0">
              <a:spcBef>
                <a:spcPct val="20000"/>
              </a:spcBef>
              <a:spcAft>
                <a:spcPct val="0"/>
              </a:spcAft>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5910" indent="-228584" eaLnBrk="0" fontAlgn="base" hangingPunct="0">
              <a:spcBef>
                <a:spcPct val="20000"/>
              </a:spcBef>
              <a:spcAft>
                <a:spcPct val="0"/>
              </a:spcAft>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A95F80AF-EA1A-4040-A46E-42B0E1ABE9CD}" type="slidenum">
              <a:rPr lang="en-US" altLang="zh-CN" sz="1400"/>
              <a:pPr>
                <a:spcBef>
                  <a:spcPct val="0"/>
                </a:spcBef>
                <a:buClrTx/>
                <a:buSzTx/>
                <a:buFontTx/>
                <a:buNone/>
              </a:pPr>
              <a:t>11</a:t>
            </a:fld>
            <a:endParaRPr lang="en-US" altLang="zh-CN" sz="1400"/>
          </a:p>
        </p:txBody>
      </p:sp>
      <p:sp>
        <p:nvSpPr>
          <p:cNvPr id="9" name="标题 2"/>
          <p:cNvSpPr txBox="1">
            <a:spLocks/>
          </p:cNvSpPr>
          <p:nvPr/>
        </p:nvSpPr>
        <p:spPr>
          <a:xfrm>
            <a:off x="0" y="486139"/>
            <a:ext cx="8964613" cy="529828"/>
          </a:xfrm>
          <a:prstGeom prst="rect">
            <a:avLst/>
          </a:prstGeom>
        </p:spPr>
        <p:txBody>
          <a:bodyPr/>
          <a:lstStyle>
            <a:lvl1pPr algn="ctr" rtl="0" eaLnBrk="0" fontAlgn="base" hangingPunct="0">
              <a:spcBef>
                <a:spcPct val="0"/>
              </a:spcBef>
              <a:spcAft>
                <a:spcPct val="0"/>
              </a:spcAft>
              <a:defRPr lang="zh-CN" altLang="en-US" sz="3200" b="1" kern="1200" dirty="0">
                <a:solidFill>
                  <a:srgbClr val="006600"/>
                </a:solidFill>
                <a:latin typeface="华文中宋" pitchFamily="2" charset="-122"/>
                <a:ea typeface="华文中宋" pitchFamily="2" charset="-122"/>
                <a:cs typeface="+mj-cs"/>
              </a:defRPr>
            </a:lvl1pPr>
            <a:lvl2pPr algn="ctr" rtl="0" eaLnBrk="0" fontAlgn="base" hangingPunct="0">
              <a:spcBef>
                <a:spcPct val="0"/>
              </a:spcBef>
              <a:spcAft>
                <a:spcPct val="0"/>
              </a:spcAft>
              <a:defRPr sz="3200" b="1">
                <a:solidFill>
                  <a:srgbClr val="006600"/>
                </a:solidFill>
                <a:latin typeface="华文中宋" pitchFamily="2" charset="-122"/>
                <a:ea typeface="华文中宋" pitchFamily="2" charset="-122"/>
              </a:defRPr>
            </a:lvl2pPr>
            <a:lvl3pPr algn="ctr" rtl="0" eaLnBrk="0" fontAlgn="base" hangingPunct="0">
              <a:spcBef>
                <a:spcPct val="0"/>
              </a:spcBef>
              <a:spcAft>
                <a:spcPct val="0"/>
              </a:spcAft>
              <a:defRPr sz="3200" b="1">
                <a:solidFill>
                  <a:srgbClr val="006600"/>
                </a:solidFill>
                <a:latin typeface="华文中宋" pitchFamily="2" charset="-122"/>
                <a:ea typeface="华文中宋" pitchFamily="2" charset="-122"/>
              </a:defRPr>
            </a:lvl3pPr>
            <a:lvl4pPr algn="ctr" rtl="0" eaLnBrk="0" fontAlgn="base" hangingPunct="0">
              <a:spcBef>
                <a:spcPct val="0"/>
              </a:spcBef>
              <a:spcAft>
                <a:spcPct val="0"/>
              </a:spcAft>
              <a:defRPr sz="3200" b="1">
                <a:solidFill>
                  <a:srgbClr val="006600"/>
                </a:solidFill>
                <a:latin typeface="华文中宋" pitchFamily="2" charset="-122"/>
                <a:ea typeface="华文中宋" pitchFamily="2" charset="-122"/>
              </a:defRPr>
            </a:lvl4pPr>
            <a:lvl5pPr algn="ctr" rtl="0" eaLnBrk="0" fontAlgn="base" hangingPunct="0">
              <a:spcBef>
                <a:spcPct val="0"/>
              </a:spcBef>
              <a:spcAft>
                <a:spcPct val="0"/>
              </a:spcAft>
              <a:defRPr sz="3200" b="1">
                <a:solidFill>
                  <a:srgbClr val="006600"/>
                </a:solidFill>
                <a:latin typeface="华文中宋" pitchFamily="2" charset="-122"/>
                <a:ea typeface="华文中宋" pitchFamily="2" charset="-122"/>
              </a:defRPr>
            </a:lvl5pPr>
            <a:lvl6pPr marL="457189" algn="ctr" rtl="0" fontAlgn="base">
              <a:spcBef>
                <a:spcPct val="0"/>
              </a:spcBef>
              <a:spcAft>
                <a:spcPct val="0"/>
              </a:spcAft>
              <a:defRPr sz="3200" b="1">
                <a:solidFill>
                  <a:srgbClr val="006600"/>
                </a:solidFill>
                <a:latin typeface="华文中宋" pitchFamily="2" charset="-122"/>
                <a:ea typeface="华文中宋" pitchFamily="2" charset="-122"/>
              </a:defRPr>
            </a:lvl6pPr>
            <a:lvl7pPr marL="914377" algn="ctr" rtl="0" fontAlgn="base">
              <a:spcBef>
                <a:spcPct val="0"/>
              </a:spcBef>
              <a:spcAft>
                <a:spcPct val="0"/>
              </a:spcAft>
              <a:defRPr sz="3200" b="1">
                <a:solidFill>
                  <a:srgbClr val="006600"/>
                </a:solidFill>
                <a:latin typeface="华文中宋" pitchFamily="2" charset="-122"/>
                <a:ea typeface="华文中宋" pitchFamily="2" charset="-122"/>
              </a:defRPr>
            </a:lvl7pPr>
            <a:lvl8pPr marL="1371566" algn="ctr" rtl="0" fontAlgn="base">
              <a:spcBef>
                <a:spcPct val="0"/>
              </a:spcBef>
              <a:spcAft>
                <a:spcPct val="0"/>
              </a:spcAft>
              <a:defRPr sz="3200" b="1">
                <a:solidFill>
                  <a:srgbClr val="006600"/>
                </a:solidFill>
                <a:latin typeface="华文中宋" pitchFamily="2" charset="-122"/>
                <a:ea typeface="华文中宋" pitchFamily="2" charset="-122"/>
              </a:defRPr>
            </a:lvl8pPr>
            <a:lvl9pPr marL="1828754" algn="ctr" rtl="0" fontAlgn="base">
              <a:spcBef>
                <a:spcPct val="0"/>
              </a:spcBef>
              <a:spcAft>
                <a:spcPct val="0"/>
              </a:spcAft>
              <a:defRPr sz="3200" b="1">
                <a:solidFill>
                  <a:srgbClr val="006600"/>
                </a:solidFill>
                <a:latin typeface="华文中宋" pitchFamily="2" charset="-122"/>
                <a:ea typeface="华文中宋" pitchFamily="2" charset="-122"/>
              </a:defRPr>
            </a:lvl9pPr>
          </a:lstStyle>
          <a:p>
            <a:pPr algn="l">
              <a:defRPr/>
            </a:pPr>
            <a:r>
              <a:rPr lang="zh-CN" altLang="en-US" sz="2400" dirty="0">
                <a:latin typeface="+mn-ea"/>
                <a:ea typeface="+mn-ea"/>
              </a:rPr>
              <a:t>      </a:t>
            </a:r>
            <a:r>
              <a:rPr lang="zh-CN" altLang="en-US" sz="2400" dirty="0">
                <a:latin typeface="华文楷体" panose="02010600040101010101" pitchFamily="2" charset="-122"/>
                <a:ea typeface="华文楷体" panose="02010600040101010101" pitchFamily="2" charset="-122"/>
              </a:rPr>
              <a:t>五</a:t>
            </a:r>
            <a:r>
              <a:rPr lang="zh-CN" altLang="en-US" sz="2400" dirty="0" smtClean="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提交材料</a:t>
            </a:r>
            <a:endParaRPr lang="zh-CN" altLang="en-US" sz="2400" kern="0" dirty="0">
              <a:latin typeface="华文楷体" panose="02010600040101010101" pitchFamily="2" charset="-122"/>
              <a:ea typeface="华文楷体" panose="02010600040101010101" pitchFamily="2"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553" y="124114"/>
            <a:ext cx="4838895" cy="6113198"/>
          </a:xfrm>
          <a:prstGeom prst="rect">
            <a:avLst/>
          </a:prstGeom>
        </p:spPr>
      </p:pic>
    </p:spTree>
    <p:extLst>
      <p:ext uri="{BB962C8B-B14F-4D97-AF65-F5344CB8AC3E}">
        <p14:creationId xmlns:p14="http://schemas.microsoft.com/office/powerpoint/2010/main" val="157466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4294967295"/>
          </p:nvPr>
        </p:nvSpPr>
        <p:spPr>
          <a:xfrm>
            <a:off x="2" y="1469233"/>
            <a:ext cx="3765551" cy="4033839"/>
          </a:xfrm>
        </p:spPr>
        <p:txBody>
          <a:bodyPr/>
          <a:lstStyle/>
          <a:p>
            <a:pPr marL="0" indent="0">
              <a:buNone/>
              <a:defRPr/>
            </a:pPr>
            <a:r>
              <a:rPr lang="en-US" altLang="zh-CN" sz="2000" dirty="0"/>
              <a:t>    </a:t>
            </a:r>
          </a:p>
          <a:p>
            <a:pPr marL="0" indent="0">
              <a:buNone/>
              <a:defRPr/>
            </a:pPr>
            <a:r>
              <a:rPr lang="en-US" altLang="zh-CN" sz="2000" dirty="0"/>
              <a:t>    </a:t>
            </a:r>
          </a:p>
          <a:p>
            <a:pPr marL="0" indent="0">
              <a:buNone/>
              <a:defRPr/>
            </a:pPr>
            <a:endParaRPr lang="en-US" altLang="zh-CN" sz="2000" dirty="0"/>
          </a:p>
          <a:p>
            <a:pPr marL="0" indent="0">
              <a:buNone/>
              <a:defRPr/>
            </a:pPr>
            <a:r>
              <a:rPr lang="en-US" altLang="zh-CN" sz="2000" dirty="0"/>
              <a:t>    </a:t>
            </a:r>
            <a:r>
              <a:rPr lang="zh-CN" altLang="zh-CN" sz="2000" dirty="0"/>
              <a:t>《职员升级聘用申报审批表》</a:t>
            </a:r>
            <a:endParaRPr lang="en-US" altLang="zh-CN" sz="2000" dirty="0"/>
          </a:p>
          <a:p>
            <a:pPr marL="0" indent="0">
              <a:buNone/>
              <a:defRPr/>
            </a:pPr>
            <a:r>
              <a:rPr lang="en-US" altLang="zh-CN" sz="2000" dirty="0"/>
              <a:t>                </a:t>
            </a:r>
            <a:r>
              <a:rPr lang="zh-CN" altLang="en-US" sz="2000" dirty="0"/>
              <a:t>（反面示例）</a:t>
            </a:r>
            <a:endParaRPr lang="zh-CN" altLang="zh-CN" sz="1600" dirty="0"/>
          </a:p>
          <a:p>
            <a:pPr marL="0" indent="0">
              <a:buNone/>
              <a:defRPr/>
            </a:pPr>
            <a:endParaRPr lang="zh-CN" altLang="zh-CN" sz="1600" dirty="0"/>
          </a:p>
        </p:txBody>
      </p:sp>
      <p:sp>
        <p:nvSpPr>
          <p:cNvPr id="26629" name="灯片编号占位符 8"/>
          <p:cNvSpPr>
            <a:spLocks noGrp="1"/>
          </p:cNvSpPr>
          <p:nvPr>
            <p:ph type="sldNum" sz="quarter" idx="4294967295"/>
          </p:nvPr>
        </p:nvSpPr>
        <p:spPr>
          <a:xfrm>
            <a:off x="6854701" y="6453336"/>
            <a:ext cx="2133600" cy="2738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85000"/>
              <a:buFont typeface="Wingdings 2" panose="05020102010507070707" pitchFamily="18" charset="2"/>
              <a:buChar char="¡"/>
              <a:defRPr sz="3200">
                <a:solidFill>
                  <a:schemeClr val="tx1"/>
                </a:solidFill>
                <a:latin typeface="Arial" panose="020B0604020202020204" pitchFamily="34" charset="0"/>
                <a:ea typeface="宋体" panose="02010600030101010101" pitchFamily="2" charset="-122"/>
              </a:defRPr>
            </a:lvl1pPr>
            <a:lvl2pPr marL="742895" indent="-285730">
              <a:spcBef>
                <a:spcPct val="20000"/>
              </a:spcBef>
              <a:buClr>
                <a:schemeClr val="hlink"/>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2914" indent="-228584">
              <a:spcBef>
                <a:spcPct val="20000"/>
              </a:spcBef>
              <a:buClr>
                <a:schemeClr val="folHlink"/>
              </a:buClr>
              <a:buSzPct val="90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080" indent="-228584">
              <a:spcBef>
                <a:spcPct val="20000"/>
              </a:spcBef>
              <a:buClr>
                <a:schemeClr val="hlink"/>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247" indent="-228584">
              <a:spcBef>
                <a:spcPct val="20000"/>
              </a:spcBef>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412" indent="-228584" eaLnBrk="0" fontAlgn="base" hangingPunct="0">
              <a:spcBef>
                <a:spcPct val="20000"/>
              </a:spcBef>
              <a:spcAft>
                <a:spcPct val="0"/>
              </a:spcAft>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578" indent="-228584" eaLnBrk="0" fontAlgn="base" hangingPunct="0">
              <a:spcBef>
                <a:spcPct val="20000"/>
              </a:spcBef>
              <a:spcAft>
                <a:spcPct val="0"/>
              </a:spcAft>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8744" indent="-228584" eaLnBrk="0" fontAlgn="base" hangingPunct="0">
              <a:spcBef>
                <a:spcPct val="20000"/>
              </a:spcBef>
              <a:spcAft>
                <a:spcPct val="0"/>
              </a:spcAft>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5910" indent="-228584" eaLnBrk="0" fontAlgn="base" hangingPunct="0">
              <a:spcBef>
                <a:spcPct val="20000"/>
              </a:spcBef>
              <a:spcAft>
                <a:spcPct val="0"/>
              </a:spcAft>
              <a:buClr>
                <a:schemeClr val="fo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fld id="{A95F80AF-EA1A-4040-A46E-42B0E1ABE9CD}" type="slidenum">
              <a:rPr lang="en-US" altLang="zh-CN" sz="1400"/>
              <a:pPr>
                <a:spcBef>
                  <a:spcPct val="0"/>
                </a:spcBef>
                <a:buClrTx/>
                <a:buSzTx/>
                <a:buFontTx/>
                <a:buNone/>
              </a:pPr>
              <a:t>12</a:t>
            </a:fld>
            <a:endParaRPr lang="en-US" altLang="zh-CN" sz="1400"/>
          </a:p>
        </p:txBody>
      </p:sp>
      <p:sp>
        <p:nvSpPr>
          <p:cNvPr id="9" name="标题 2"/>
          <p:cNvSpPr txBox="1">
            <a:spLocks/>
          </p:cNvSpPr>
          <p:nvPr/>
        </p:nvSpPr>
        <p:spPr>
          <a:xfrm>
            <a:off x="0" y="452671"/>
            <a:ext cx="8964613" cy="529828"/>
          </a:xfrm>
          <a:prstGeom prst="rect">
            <a:avLst/>
          </a:prstGeom>
        </p:spPr>
        <p:txBody>
          <a:bodyPr/>
          <a:lstStyle>
            <a:lvl1pPr algn="ctr" rtl="0" eaLnBrk="0" fontAlgn="base" hangingPunct="0">
              <a:spcBef>
                <a:spcPct val="0"/>
              </a:spcBef>
              <a:spcAft>
                <a:spcPct val="0"/>
              </a:spcAft>
              <a:defRPr lang="zh-CN" altLang="en-US" sz="3200" b="1" kern="1200" dirty="0">
                <a:solidFill>
                  <a:srgbClr val="006600"/>
                </a:solidFill>
                <a:latin typeface="华文中宋" pitchFamily="2" charset="-122"/>
                <a:ea typeface="华文中宋" pitchFamily="2" charset="-122"/>
                <a:cs typeface="+mj-cs"/>
              </a:defRPr>
            </a:lvl1pPr>
            <a:lvl2pPr algn="ctr" rtl="0" eaLnBrk="0" fontAlgn="base" hangingPunct="0">
              <a:spcBef>
                <a:spcPct val="0"/>
              </a:spcBef>
              <a:spcAft>
                <a:spcPct val="0"/>
              </a:spcAft>
              <a:defRPr sz="3200" b="1">
                <a:solidFill>
                  <a:srgbClr val="006600"/>
                </a:solidFill>
                <a:latin typeface="华文中宋" pitchFamily="2" charset="-122"/>
                <a:ea typeface="华文中宋" pitchFamily="2" charset="-122"/>
              </a:defRPr>
            </a:lvl2pPr>
            <a:lvl3pPr algn="ctr" rtl="0" eaLnBrk="0" fontAlgn="base" hangingPunct="0">
              <a:spcBef>
                <a:spcPct val="0"/>
              </a:spcBef>
              <a:spcAft>
                <a:spcPct val="0"/>
              </a:spcAft>
              <a:defRPr sz="3200" b="1">
                <a:solidFill>
                  <a:srgbClr val="006600"/>
                </a:solidFill>
                <a:latin typeface="华文中宋" pitchFamily="2" charset="-122"/>
                <a:ea typeface="华文中宋" pitchFamily="2" charset="-122"/>
              </a:defRPr>
            </a:lvl3pPr>
            <a:lvl4pPr algn="ctr" rtl="0" eaLnBrk="0" fontAlgn="base" hangingPunct="0">
              <a:spcBef>
                <a:spcPct val="0"/>
              </a:spcBef>
              <a:spcAft>
                <a:spcPct val="0"/>
              </a:spcAft>
              <a:defRPr sz="3200" b="1">
                <a:solidFill>
                  <a:srgbClr val="006600"/>
                </a:solidFill>
                <a:latin typeface="华文中宋" pitchFamily="2" charset="-122"/>
                <a:ea typeface="华文中宋" pitchFamily="2" charset="-122"/>
              </a:defRPr>
            </a:lvl4pPr>
            <a:lvl5pPr algn="ctr" rtl="0" eaLnBrk="0" fontAlgn="base" hangingPunct="0">
              <a:spcBef>
                <a:spcPct val="0"/>
              </a:spcBef>
              <a:spcAft>
                <a:spcPct val="0"/>
              </a:spcAft>
              <a:defRPr sz="3200" b="1">
                <a:solidFill>
                  <a:srgbClr val="006600"/>
                </a:solidFill>
                <a:latin typeface="华文中宋" pitchFamily="2" charset="-122"/>
                <a:ea typeface="华文中宋" pitchFamily="2" charset="-122"/>
              </a:defRPr>
            </a:lvl5pPr>
            <a:lvl6pPr marL="457189" algn="ctr" rtl="0" fontAlgn="base">
              <a:spcBef>
                <a:spcPct val="0"/>
              </a:spcBef>
              <a:spcAft>
                <a:spcPct val="0"/>
              </a:spcAft>
              <a:defRPr sz="3200" b="1">
                <a:solidFill>
                  <a:srgbClr val="006600"/>
                </a:solidFill>
                <a:latin typeface="华文中宋" pitchFamily="2" charset="-122"/>
                <a:ea typeface="华文中宋" pitchFamily="2" charset="-122"/>
              </a:defRPr>
            </a:lvl6pPr>
            <a:lvl7pPr marL="914377" algn="ctr" rtl="0" fontAlgn="base">
              <a:spcBef>
                <a:spcPct val="0"/>
              </a:spcBef>
              <a:spcAft>
                <a:spcPct val="0"/>
              </a:spcAft>
              <a:defRPr sz="3200" b="1">
                <a:solidFill>
                  <a:srgbClr val="006600"/>
                </a:solidFill>
                <a:latin typeface="华文中宋" pitchFamily="2" charset="-122"/>
                <a:ea typeface="华文中宋" pitchFamily="2" charset="-122"/>
              </a:defRPr>
            </a:lvl7pPr>
            <a:lvl8pPr marL="1371566" algn="ctr" rtl="0" fontAlgn="base">
              <a:spcBef>
                <a:spcPct val="0"/>
              </a:spcBef>
              <a:spcAft>
                <a:spcPct val="0"/>
              </a:spcAft>
              <a:defRPr sz="3200" b="1">
                <a:solidFill>
                  <a:srgbClr val="006600"/>
                </a:solidFill>
                <a:latin typeface="华文中宋" pitchFamily="2" charset="-122"/>
                <a:ea typeface="华文中宋" pitchFamily="2" charset="-122"/>
              </a:defRPr>
            </a:lvl8pPr>
            <a:lvl9pPr marL="1828754" algn="ctr" rtl="0" fontAlgn="base">
              <a:spcBef>
                <a:spcPct val="0"/>
              </a:spcBef>
              <a:spcAft>
                <a:spcPct val="0"/>
              </a:spcAft>
              <a:defRPr sz="3200" b="1">
                <a:solidFill>
                  <a:srgbClr val="006600"/>
                </a:solidFill>
                <a:latin typeface="华文中宋" pitchFamily="2" charset="-122"/>
                <a:ea typeface="华文中宋" pitchFamily="2" charset="-122"/>
              </a:defRPr>
            </a:lvl9pPr>
          </a:lstStyle>
          <a:p>
            <a:pPr algn="l">
              <a:defRPr/>
            </a:pPr>
            <a:r>
              <a:rPr lang="zh-CN" altLang="en-US" sz="2400" dirty="0">
                <a:latin typeface="+mn-ea"/>
                <a:ea typeface="+mn-ea"/>
              </a:rPr>
              <a:t>      </a:t>
            </a:r>
            <a:r>
              <a:rPr lang="zh-CN" altLang="en-US" sz="2400" dirty="0">
                <a:latin typeface="华文楷体" panose="02010600040101010101" pitchFamily="2" charset="-122"/>
                <a:ea typeface="华文楷体" panose="02010600040101010101" pitchFamily="2" charset="-122"/>
              </a:rPr>
              <a:t>五</a:t>
            </a:r>
            <a:r>
              <a:rPr lang="zh-CN" altLang="en-US" sz="2400" dirty="0" smtClean="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提交材料</a:t>
            </a:r>
            <a:endParaRPr lang="zh-CN" altLang="en-US" sz="2400" kern="0" dirty="0">
              <a:latin typeface="华文楷体" panose="02010600040101010101" pitchFamily="2" charset="-122"/>
              <a:ea typeface="华文楷体" panose="02010600040101010101"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3917" y="188640"/>
            <a:ext cx="5328591" cy="5904656"/>
          </a:xfrm>
          <a:prstGeom prst="rect">
            <a:avLst/>
          </a:prstGeom>
        </p:spPr>
      </p:pic>
    </p:spTree>
    <p:extLst>
      <p:ext uri="{BB962C8B-B14F-4D97-AF65-F5344CB8AC3E}">
        <p14:creationId xmlns:p14="http://schemas.microsoft.com/office/powerpoint/2010/main" val="381505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13</a:t>
            </a:fld>
            <a:endParaRPr lang="en-US" altLang="zh-CN"/>
          </a:p>
        </p:txBody>
      </p:sp>
      <p:sp>
        <p:nvSpPr>
          <p:cNvPr id="6" name="标题 2"/>
          <p:cNvSpPr txBox="1">
            <a:spLocks/>
          </p:cNvSpPr>
          <p:nvPr/>
        </p:nvSpPr>
        <p:spPr>
          <a:xfrm>
            <a:off x="395536" y="146022"/>
            <a:ext cx="8229600" cy="421483"/>
          </a:xfrm>
          <a:prstGeom prst="rect">
            <a:avLst/>
          </a:prstGeom>
        </p:spPr>
        <p:txBody>
          <a:bodyPr/>
          <a:lstStyle/>
          <a:p>
            <a:pPr algn="ctr" eaLnBrk="1" fontAlgn="auto" hangingPunct="1">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汇报提纲</a:t>
            </a:r>
          </a:p>
          <a:p>
            <a:pPr algn="ctr" eaLnBrk="1" fontAlgn="auto" hangingPunct="1">
              <a:spcBef>
                <a:spcPts val="0"/>
              </a:spcBef>
              <a:spcAft>
                <a:spcPts val="0"/>
              </a:spcAft>
              <a:defRPr/>
            </a:pPr>
            <a:endParaRPr lang="en-US" altLang="zh-CN" dirty="0">
              <a:solidFill>
                <a:srgbClr val="006600"/>
              </a:solidFill>
              <a:latin typeface="华文楷体" panose="02010600040101010101" pitchFamily="2" charset="-122"/>
              <a:ea typeface="华文楷体" panose="02010600040101010101" pitchFamily="2" charset="-122"/>
              <a:cs typeface="+mj-cs"/>
            </a:endParaRPr>
          </a:p>
        </p:txBody>
      </p:sp>
      <p:grpSp>
        <p:nvGrpSpPr>
          <p:cNvPr id="7" name="组合 6"/>
          <p:cNvGrpSpPr/>
          <p:nvPr/>
        </p:nvGrpSpPr>
        <p:grpSpPr>
          <a:xfrm>
            <a:off x="792313" y="598261"/>
            <a:ext cx="7740860" cy="2853122"/>
            <a:chOff x="3808413" y="1166817"/>
            <a:chExt cx="2340000" cy="2953027"/>
          </a:xfrm>
        </p:grpSpPr>
        <p:sp>
          <p:nvSpPr>
            <p:cNvPr id="8" name="Rectangle 6">
              <a:hlinkClick r:id="rId3"/>
            </p:cNvPr>
            <p:cNvSpPr>
              <a:spLocks noChangeArrowheads="1"/>
            </p:cNvSpPr>
            <p:nvPr/>
          </p:nvSpPr>
          <p:spPr bwMode="auto">
            <a:xfrm>
              <a:off x="3808413" y="1166817"/>
              <a:ext cx="2340000" cy="773636"/>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defRPr/>
              </a:pPr>
              <a:r>
                <a:rPr lang="zh-CN" altLang="en-US" sz="2000" kern="0" spc="200" dirty="0" smtClean="0">
                  <a:solidFill>
                    <a:schemeClr val="bg1"/>
                  </a:solidFill>
                  <a:latin typeface="微软雅黑" panose="020B0503020204020204" pitchFamily="34" charset="-122"/>
                  <a:ea typeface="微软雅黑" panose="020B0503020204020204" pitchFamily="34" charset="-122"/>
                </a:rPr>
                <a:t>职员评聘</a:t>
              </a:r>
              <a:endParaRPr lang="en-US" altLang="zh-CN" sz="2000" kern="0" spc="200" dirty="0">
                <a:solidFill>
                  <a:schemeClr val="bg1"/>
                </a:solidFill>
                <a:latin typeface="微软雅黑" panose="020B0503020204020204" pitchFamily="34" charset="-122"/>
                <a:ea typeface="微软雅黑" panose="020B0503020204020204" pitchFamily="34" charset="-122"/>
              </a:endParaRPr>
            </a:p>
          </p:txBody>
        </p:sp>
        <p:sp>
          <p:nvSpPr>
            <p:cNvPr id="9" name="Rectangle 9"/>
            <p:cNvSpPr>
              <a:spLocks noChangeArrowheads="1"/>
            </p:cNvSpPr>
            <p:nvPr/>
          </p:nvSpPr>
          <p:spPr bwMode="auto">
            <a:xfrm>
              <a:off x="3808413" y="1940453"/>
              <a:ext cx="2340000" cy="2179391"/>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5"/>
            <p:cNvSpPr>
              <a:spLocks noChangeArrowheads="1"/>
            </p:cNvSpPr>
            <p:nvPr/>
          </p:nvSpPr>
          <p:spPr bwMode="gray">
            <a:xfrm>
              <a:off x="3917759" y="1940453"/>
              <a:ext cx="2170794" cy="19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历史沿革</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评审文件</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申报条件</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评审程序</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smtClean="0">
                  <a:solidFill>
                    <a:srgbClr val="333333"/>
                  </a:solidFill>
                  <a:latin typeface="微软雅黑" panose="020B0503020204020204" pitchFamily="34" charset="-122"/>
                  <a:ea typeface="微软雅黑" panose="020B0503020204020204" pitchFamily="34" charset="-122"/>
                  <a:cs typeface="Arial" charset="0"/>
                </a:rPr>
                <a:t>提交材料</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p:txBody>
        </p:sp>
      </p:grpSp>
      <p:grpSp>
        <p:nvGrpSpPr>
          <p:cNvPr id="21" name="组合 20"/>
          <p:cNvGrpSpPr/>
          <p:nvPr/>
        </p:nvGrpSpPr>
        <p:grpSpPr>
          <a:xfrm>
            <a:off x="805135" y="3663219"/>
            <a:ext cx="7740860" cy="2430077"/>
            <a:chOff x="3808413" y="1191483"/>
            <a:chExt cx="2340000" cy="2928361"/>
          </a:xfrm>
        </p:grpSpPr>
        <p:sp>
          <p:nvSpPr>
            <p:cNvPr id="22" name="Rectangle 6">
              <a:hlinkClick r:id="rId3"/>
            </p:cNvPr>
            <p:cNvSpPr>
              <a:spLocks noChangeArrowheads="1"/>
            </p:cNvSpPr>
            <p:nvPr/>
          </p:nvSpPr>
          <p:spPr bwMode="auto">
            <a:xfrm>
              <a:off x="3808413" y="1191483"/>
              <a:ext cx="2340000" cy="773635"/>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defRPr/>
              </a:pPr>
              <a:r>
                <a:rPr lang="zh-CN" altLang="en-US" sz="2000" kern="0" spc="200" dirty="0" smtClean="0">
                  <a:solidFill>
                    <a:schemeClr val="bg1"/>
                  </a:solidFill>
                  <a:latin typeface="微软雅黑" panose="020B0503020204020204" pitchFamily="34" charset="-122"/>
                  <a:ea typeface="微软雅黑" panose="020B0503020204020204" pitchFamily="34" charset="-122"/>
                </a:rPr>
                <a:t>专业技术职务认定及评聘</a:t>
              </a:r>
              <a:endParaRPr lang="en-US" altLang="zh-CN" sz="2000" kern="0" spc="200" dirty="0">
                <a:solidFill>
                  <a:schemeClr val="bg1"/>
                </a:solidFill>
                <a:latin typeface="微软雅黑" panose="020B0503020204020204" pitchFamily="34" charset="-122"/>
                <a:ea typeface="微软雅黑" panose="020B0503020204020204" pitchFamily="34" charset="-122"/>
              </a:endParaRPr>
            </a:p>
          </p:txBody>
        </p:sp>
        <p:sp>
          <p:nvSpPr>
            <p:cNvPr id="23" name="Rectangle 9"/>
            <p:cNvSpPr>
              <a:spLocks noChangeArrowheads="1"/>
            </p:cNvSpPr>
            <p:nvPr/>
          </p:nvSpPr>
          <p:spPr bwMode="auto">
            <a:xfrm>
              <a:off x="3808413" y="1940453"/>
              <a:ext cx="2340000" cy="2179391"/>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24" name="Rectangle 5"/>
            <p:cNvSpPr>
              <a:spLocks noChangeArrowheads="1"/>
            </p:cNvSpPr>
            <p:nvPr/>
          </p:nvSpPr>
          <p:spPr bwMode="gray">
            <a:xfrm>
              <a:off x="3917759" y="1940453"/>
              <a:ext cx="2170794" cy="19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专业技术职务认定</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中级专业技术职务评审</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高级专业技术职务</a:t>
              </a:r>
              <a:r>
                <a:rPr lang="zh-CN" altLang="en-US" dirty="0" smtClean="0">
                  <a:solidFill>
                    <a:srgbClr val="333333"/>
                  </a:solidFill>
                  <a:latin typeface="微软雅黑" panose="020B0503020204020204" pitchFamily="34" charset="-122"/>
                  <a:ea typeface="微软雅黑" panose="020B0503020204020204" pitchFamily="34" charset="-122"/>
                  <a:cs typeface="Arial" charset="0"/>
                </a:rPr>
                <a:t>评审</a:t>
              </a:r>
              <a:endParaRPr lang="en-US" altLang="zh-CN" dirty="0" smtClean="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提醒</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p:txBody>
        </p:sp>
      </p:grpSp>
    </p:spTree>
    <p:extLst>
      <p:ext uri="{BB962C8B-B14F-4D97-AF65-F5344CB8AC3E}">
        <p14:creationId xmlns:p14="http://schemas.microsoft.com/office/powerpoint/2010/main" val="5728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2"/>
          <p:cNvSpPr>
            <a:spLocks noGrp="1"/>
          </p:cNvSpPr>
          <p:nvPr>
            <p:ph type="title"/>
          </p:nvPr>
        </p:nvSpPr>
        <p:spPr>
          <a:xfrm>
            <a:off x="534459" y="254025"/>
            <a:ext cx="8229600" cy="719137"/>
          </a:xfrm>
        </p:spPr>
        <p:txBody>
          <a:bodyPr/>
          <a:lstStyle/>
          <a:p>
            <a:pPr algn="l"/>
            <a:r>
              <a:rPr lang="zh-CN" altLang="en-US" sz="2400" i="0" dirty="0" smtClean="0">
                <a:solidFill>
                  <a:srgbClr val="006600"/>
                </a:solidFill>
                <a:latin typeface="华文楷体" panose="02010600040101010101" pitchFamily="2" charset="-122"/>
                <a:ea typeface="华文楷体" panose="02010600040101010101" pitchFamily="2" charset="-122"/>
              </a:rPr>
              <a:t>一、专业技术职务认定</a:t>
            </a:r>
            <a:endParaRPr lang="zh-CN" altLang="en-US" sz="2400" i="0" dirty="0">
              <a:solidFill>
                <a:srgbClr val="006600"/>
              </a:solidFill>
              <a:latin typeface="华文楷体" panose="02010600040101010101" pitchFamily="2" charset="-122"/>
              <a:ea typeface="华文楷体" panose="02010600040101010101" pitchFamily="2" charset="-122"/>
            </a:endParaRPr>
          </a:p>
        </p:txBody>
      </p:sp>
      <p:cxnSp>
        <p:nvCxnSpPr>
          <p:cNvPr id="22" name="直接连接符 21"/>
          <p:cNvCxnSpPr/>
          <p:nvPr/>
        </p:nvCxnSpPr>
        <p:spPr bwMode="auto">
          <a:xfrm>
            <a:off x="539750" y="908050"/>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graphicFrame>
        <p:nvGraphicFramePr>
          <p:cNvPr id="6" name="表格 5"/>
          <p:cNvGraphicFramePr>
            <a:graphicFrameLocks noGrp="1"/>
          </p:cNvGraphicFramePr>
          <p:nvPr>
            <p:extLst>
              <p:ext uri="{D42A27DB-BD31-4B8C-83A1-F6EECF244321}">
                <p14:modId xmlns:p14="http://schemas.microsoft.com/office/powerpoint/2010/main" val="1711969090"/>
              </p:ext>
            </p:extLst>
          </p:nvPr>
        </p:nvGraphicFramePr>
        <p:xfrm>
          <a:off x="413039" y="3140968"/>
          <a:ext cx="8407433" cy="2159695"/>
        </p:xfrm>
        <a:graphic>
          <a:graphicData uri="http://schemas.openxmlformats.org/drawingml/2006/table">
            <a:tbl>
              <a:tblPr firstRow="1" firstCol="1" bandRow="1"/>
              <a:tblGrid>
                <a:gridCol w="1439179"/>
                <a:gridCol w="1780760"/>
                <a:gridCol w="3135203"/>
                <a:gridCol w="2052291"/>
              </a:tblGrid>
              <a:tr h="483871">
                <a:tc>
                  <a:txBody>
                    <a:bodyPr/>
                    <a:lstStyle>
                      <a:defPPr>
                        <a:defRPr lang="zh-CN"/>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CN" altLang="en-US" sz="2000" b="1" kern="100" dirty="0" smtClean="0">
                          <a:solidFill>
                            <a:schemeClr val="lt1"/>
                          </a:solidFill>
                          <a:effectLst/>
                          <a:latin typeface="Times New Roman"/>
                          <a:ea typeface="宋体"/>
                          <a:cs typeface="+mn-cs"/>
                        </a:rPr>
                        <a:t>获得学位</a:t>
                      </a:r>
                      <a:endParaRPr lang="zh-CN" altLang="en-US" sz="2000" b="1" kern="100" dirty="0">
                        <a:solidFill>
                          <a:schemeClr val="lt1"/>
                        </a:solidFill>
                        <a:effectLst/>
                        <a:latin typeface="Times New Roman"/>
                        <a:ea typeface="宋体"/>
                        <a:cs typeface="+mn-cs"/>
                      </a:endParaRPr>
                    </a:p>
                  </a:txBody>
                  <a:tcPr marL="68589" marR="68589" marT="0"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solidFill>
                  </a:tcPr>
                </a:tc>
                <a:tc>
                  <a:txBody>
                    <a:bodyPr/>
                    <a:lstStyle/>
                    <a:p>
                      <a:pPr marL="0" algn="ctr" defTabSz="914400" rtl="0" eaLnBrk="1" latinLnBrk="0" hangingPunct="1">
                        <a:spcAft>
                          <a:spcPts val="0"/>
                        </a:spcAft>
                      </a:pPr>
                      <a:r>
                        <a:rPr lang="zh-CN" altLang="en-US" sz="2000" b="1" kern="100" dirty="0" smtClean="0">
                          <a:solidFill>
                            <a:schemeClr val="lt1"/>
                          </a:solidFill>
                          <a:effectLst/>
                          <a:latin typeface="Times New Roman"/>
                          <a:ea typeface="宋体"/>
                          <a:cs typeface="+mn-cs"/>
                        </a:rPr>
                        <a:t>任职时间</a:t>
                      </a:r>
                      <a:endParaRPr lang="zh-CN" altLang="en-US" sz="2000" b="1" kern="100" dirty="0">
                        <a:solidFill>
                          <a:schemeClr val="lt1"/>
                        </a:solidFill>
                        <a:effectLst/>
                        <a:latin typeface="Times New Roman"/>
                        <a:ea typeface="宋体"/>
                        <a:cs typeface="+mn-cs"/>
                      </a:endParaRPr>
                    </a:p>
                  </a:txBody>
                  <a:tcPr marL="68589" marR="68589" marT="0"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solidFill>
                  </a:tcPr>
                </a:tc>
                <a:tc>
                  <a:txBody>
                    <a:bodyPr/>
                    <a:lstStyle>
                      <a:defPPr>
                        <a:defRPr lang="zh-CN"/>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Aft>
                          <a:spcPts val="0"/>
                        </a:spcAft>
                      </a:pPr>
                      <a:r>
                        <a:rPr lang="zh-CN" altLang="en-US" sz="2000" b="1" kern="100" dirty="0" smtClean="0">
                          <a:effectLst/>
                          <a:latin typeface="Times New Roman"/>
                          <a:ea typeface="宋体"/>
                        </a:rPr>
                        <a:t>认定职称</a:t>
                      </a:r>
                      <a:endParaRPr lang="zh-CN" sz="2000" b="1" kern="100" dirty="0">
                        <a:effectLst/>
                        <a:latin typeface="Times New Roman"/>
                        <a:ea typeface="宋体"/>
                      </a:endParaRPr>
                    </a:p>
                  </a:txBody>
                  <a:tcPr marL="68589" marR="68589" marT="0"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solidFill>
                  </a:tcPr>
                </a:tc>
                <a:tc>
                  <a:txBody>
                    <a:bodyPr/>
                    <a:lstStyle/>
                    <a:p>
                      <a:pPr algn="ctr">
                        <a:spcAft>
                          <a:spcPts val="0"/>
                        </a:spcAft>
                      </a:pPr>
                      <a:r>
                        <a:rPr lang="zh-CN" altLang="en-US" sz="2000" b="1" kern="100" dirty="0" smtClean="0">
                          <a:solidFill>
                            <a:schemeClr val="lt1"/>
                          </a:solidFill>
                          <a:effectLst/>
                          <a:latin typeface="Times New Roman"/>
                          <a:ea typeface="宋体"/>
                          <a:cs typeface="+mn-cs"/>
                        </a:rPr>
                        <a:t>任职时间计算</a:t>
                      </a:r>
                      <a:endParaRPr lang="zh-CN" altLang="en-US" sz="2000" b="1" kern="100" dirty="0">
                        <a:solidFill>
                          <a:schemeClr val="lt1"/>
                        </a:solidFill>
                        <a:effectLst/>
                        <a:latin typeface="Times New Roman"/>
                        <a:ea typeface="宋体"/>
                        <a:cs typeface="+mn-cs"/>
                      </a:endParaRPr>
                    </a:p>
                  </a:txBody>
                  <a:tcPr marL="68589" marR="68589" marT="0"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solidFill>
                  </a:tcPr>
                </a:tc>
              </a:tr>
              <a:tr h="583520">
                <a:tc>
                  <a:txBody>
                    <a:bodyPr/>
                    <a:lstStyle>
                      <a:defPPr>
                        <a:defRPr lang="zh-CN"/>
                      </a:defPPr>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algn="ctr" defTabSz="914400" rtl="0" eaLnBrk="1" fontAlgn="ctr" latinLnBrk="0" hangingPunct="1">
                        <a:spcAft>
                          <a:spcPts val="0"/>
                        </a:spcAft>
                      </a:pPr>
                      <a:r>
                        <a:rPr lang="zh-CN" altLang="en-US" sz="2000" b="1" kern="100" dirty="0" smtClean="0">
                          <a:solidFill>
                            <a:schemeClr val="tx2"/>
                          </a:solidFill>
                          <a:effectLst/>
                          <a:latin typeface="Times New Roman"/>
                          <a:ea typeface="宋体"/>
                          <a:cs typeface="+mn-cs"/>
                        </a:rPr>
                        <a:t>学士</a:t>
                      </a:r>
                      <a:endParaRPr lang="zh-CN" altLang="en-US" sz="2000" b="1" kern="100" dirty="0">
                        <a:solidFill>
                          <a:schemeClr val="tx2"/>
                        </a:solidFill>
                        <a:effectLst/>
                        <a:latin typeface="Times New Roman"/>
                        <a:ea typeface="宋体"/>
                        <a:cs typeface="+mn-cs"/>
                      </a:endParaRPr>
                    </a:p>
                  </a:txBody>
                  <a:tcPr marL="68589" marR="68589" marT="0"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tint val="20000"/>
                      </a:srgbClr>
                    </a:solidFill>
                  </a:tcPr>
                </a:tc>
                <a:tc>
                  <a:txBody>
                    <a:bodyPr/>
                    <a:lstStyle/>
                    <a:p>
                      <a:pPr algn="ctr" fontAlgn="ctr"/>
                      <a:r>
                        <a:rPr lang="zh-CN" altLang="en-US" sz="2000" b="1" kern="100" dirty="0" smtClean="0">
                          <a:solidFill>
                            <a:schemeClr val="tx2"/>
                          </a:solidFill>
                          <a:effectLst/>
                          <a:latin typeface="Times New Roman"/>
                          <a:ea typeface="宋体"/>
                          <a:cs typeface="+mn-cs"/>
                        </a:rPr>
                        <a:t>入校满一年</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tint val="20000"/>
                      </a:srgbClr>
                    </a:solidFill>
                  </a:tcPr>
                </a:tc>
                <a:tc>
                  <a:txBody>
                    <a:bodyPr/>
                    <a:lstStyle>
                      <a:defPPr>
                        <a:defRPr lang="zh-CN"/>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zh-CN" altLang="en-US" sz="2000" b="1" kern="100" dirty="0" smtClean="0">
                          <a:solidFill>
                            <a:schemeClr val="tx2"/>
                          </a:solidFill>
                          <a:effectLst/>
                          <a:latin typeface="Times New Roman"/>
                          <a:ea typeface="宋体"/>
                          <a:cs typeface="+mn-cs"/>
                        </a:rPr>
                        <a:t>初级（研究实习员等）</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tint val="20000"/>
                      </a:srgbClr>
                    </a:solidFill>
                  </a:tcPr>
                </a:tc>
                <a:tc>
                  <a:txBody>
                    <a:bodyPr/>
                    <a:lstStyle/>
                    <a:p>
                      <a:pPr algn="ctr" fontAlgn="ctr"/>
                      <a:r>
                        <a:rPr lang="zh-CN" altLang="en-US" sz="2000" b="1" kern="100" dirty="0" smtClean="0">
                          <a:solidFill>
                            <a:schemeClr val="tx2"/>
                          </a:solidFill>
                          <a:effectLst/>
                          <a:latin typeface="Times New Roman"/>
                          <a:ea typeface="宋体"/>
                          <a:cs typeface="+mn-cs"/>
                        </a:rPr>
                        <a:t>入校一年后</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tint val="20000"/>
                      </a:srgbClr>
                    </a:solidFill>
                  </a:tcPr>
                </a:tc>
              </a:tr>
              <a:tr h="546152">
                <a:tc>
                  <a:txBody>
                    <a:bodyPr/>
                    <a:lstStyle>
                      <a:defPPr>
                        <a:defRPr lang="zh-CN"/>
                      </a:defPPr>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algn="ctr" defTabSz="914400" rtl="0" eaLnBrk="1" fontAlgn="ctr" latinLnBrk="0" hangingPunct="1">
                        <a:spcAft>
                          <a:spcPts val="0"/>
                        </a:spcAft>
                      </a:pPr>
                      <a:r>
                        <a:rPr lang="zh-CN" altLang="en-US" sz="2000" b="1" kern="100" dirty="0" smtClean="0">
                          <a:solidFill>
                            <a:schemeClr val="tx2"/>
                          </a:solidFill>
                          <a:effectLst/>
                          <a:latin typeface="Times New Roman"/>
                          <a:ea typeface="宋体"/>
                          <a:cs typeface="+mn-cs"/>
                        </a:rPr>
                        <a:t>硕士</a:t>
                      </a:r>
                      <a:endParaRPr lang="zh-CN" altLang="en-US" sz="2000" b="1" kern="100" dirty="0">
                        <a:solidFill>
                          <a:schemeClr val="tx2"/>
                        </a:solidFill>
                        <a:effectLst/>
                        <a:latin typeface="Times New Roman"/>
                        <a:ea typeface="宋体"/>
                        <a:cs typeface="+mn-cs"/>
                      </a:endParaRPr>
                    </a:p>
                  </a:txBody>
                  <a:tcPr marL="68589" marR="68589" marT="0"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zh-CN" altLang="en-US" sz="2000" b="1" kern="100" dirty="0" smtClean="0">
                          <a:solidFill>
                            <a:schemeClr val="tx2"/>
                          </a:solidFill>
                          <a:effectLst/>
                          <a:latin typeface="Times New Roman"/>
                          <a:ea typeface="宋体"/>
                          <a:cs typeface="+mn-cs"/>
                        </a:rPr>
                        <a:t>入校满半年</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defPPr>
                        <a:defRPr lang="zh-CN"/>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zh-CN" altLang="en-US" sz="2000" b="1" kern="100" dirty="0" smtClean="0">
                          <a:solidFill>
                            <a:schemeClr val="tx2"/>
                          </a:solidFill>
                          <a:effectLst/>
                          <a:latin typeface="Times New Roman"/>
                          <a:ea typeface="宋体"/>
                          <a:cs typeface="+mn-cs"/>
                        </a:rPr>
                        <a:t>初级（研究实习员等）</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zh-CN" altLang="en-US" sz="2000" b="1" kern="100" dirty="0" smtClean="0">
                          <a:solidFill>
                            <a:schemeClr val="tx2"/>
                          </a:solidFill>
                          <a:effectLst/>
                          <a:latin typeface="Times New Roman"/>
                          <a:ea typeface="宋体"/>
                          <a:cs typeface="+mn-cs"/>
                        </a:rPr>
                        <a:t>自入校之日起</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46152">
                <a:tc>
                  <a:txBody>
                    <a:bodyPr/>
                    <a:lstStyle>
                      <a:defPPr>
                        <a:defRPr lang="zh-CN"/>
                      </a:defPPr>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algn="ctr" defTabSz="914400" rtl="0" eaLnBrk="1" fontAlgn="ctr" latinLnBrk="0" hangingPunct="1"/>
                      <a:r>
                        <a:rPr lang="zh-CN" altLang="en-US" sz="2000" b="1" kern="100" dirty="0" smtClean="0">
                          <a:solidFill>
                            <a:schemeClr val="tx2"/>
                          </a:solidFill>
                          <a:effectLst/>
                          <a:latin typeface="Times New Roman"/>
                          <a:ea typeface="宋体"/>
                          <a:cs typeface="+mn-cs"/>
                        </a:rPr>
                        <a:t>博士</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tint val="20000"/>
                      </a:srgbClr>
                    </a:solidFill>
                  </a:tcPr>
                </a:tc>
                <a:tc>
                  <a:txBody>
                    <a:bodyPr/>
                    <a:lstStyle/>
                    <a:p>
                      <a:pPr algn="ctr" fontAlgn="ctr"/>
                      <a:r>
                        <a:rPr lang="zh-CN" altLang="en-US" sz="2000" b="1" kern="100" dirty="0" smtClean="0">
                          <a:solidFill>
                            <a:schemeClr val="tx2"/>
                          </a:solidFill>
                          <a:effectLst/>
                          <a:latin typeface="Times New Roman"/>
                          <a:ea typeface="宋体"/>
                          <a:cs typeface="+mn-cs"/>
                        </a:rPr>
                        <a:t>入校满半年</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tint val="20000"/>
                      </a:srgbClr>
                    </a:solidFill>
                  </a:tcPr>
                </a:tc>
                <a:tc>
                  <a:txBody>
                    <a:bodyPr/>
                    <a:lstStyle>
                      <a:defPPr>
                        <a:defRPr lang="zh-CN"/>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zh-CN" altLang="en-US" sz="2000" b="1" kern="100" dirty="0" smtClean="0">
                          <a:solidFill>
                            <a:schemeClr val="tx2"/>
                          </a:solidFill>
                          <a:effectLst/>
                          <a:latin typeface="Times New Roman"/>
                          <a:ea typeface="宋体"/>
                          <a:cs typeface="+mn-cs"/>
                        </a:rPr>
                        <a:t>中级（助理研究员等）</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tint val="20000"/>
                      </a:srgbClr>
                    </a:solidFill>
                  </a:tcPr>
                </a:tc>
                <a:tc>
                  <a:txBody>
                    <a:bodyPr/>
                    <a:lstStyle/>
                    <a:p>
                      <a:pPr algn="ctr" fontAlgn="ctr"/>
                      <a:r>
                        <a:rPr lang="zh-CN" altLang="en-US" sz="2000" b="1" kern="100" dirty="0" smtClean="0">
                          <a:solidFill>
                            <a:schemeClr val="tx2"/>
                          </a:solidFill>
                          <a:effectLst/>
                          <a:latin typeface="Times New Roman"/>
                          <a:ea typeface="宋体"/>
                          <a:cs typeface="+mn-cs"/>
                        </a:rPr>
                        <a:t>自入校之日起</a:t>
                      </a:r>
                      <a:endParaRPr lang="zh-CN" altLang="en-US" sz="2000" b="1" kern="100" dirty="0">
                        <a:solidFill>
                          <a:schemeClr val="tx2"/>
                        </a:solidFill>
                        <a:effectLst/>
                        <a:latin typeface="Times New Roman"/>
                        <a:ea typeface="宋体"/>
                        <a:cs typeface="+mn-cs"/>
                      </a:endParaRPr>
                    </a:p>
                  </a:txBody>
                  <a:tcPr marL="9526" marR="9526" marT="9524" marB="0" anchor="ctr">
                    <a:lnL w="12700" cap="flat" cmpd="sng" algn="ctr">
                      <a:solidFill>
                        <a:srgbClr val="1D528D"/>
                      </a:solidFill>
                      <a:prstDash val="solid"/>
                      <a:round/>
                      <a:headEnd type="none" w="med" len="med"/>
                      <a:tailEnd type="none" w="med" len="med"/>
                    </a:lnL>
                    <a:lnR w="12700" cap="flat" cmpd="sng" algn="ctr">
                      <a:solidFill>
                        <a:srgbClr val="1D528D"/>
                      </a:solidFill>
                      <a:prstDash val="solid"/>
                      <a:round/>
                      <a:headEnd type="none" w="med" len="med"/>
                      <a:tailEnd type="none" w="med" len="med"/>
                    </a:lnR>
                    <a:lnT w="12700" cap="flat" cmpd="sng" algn="ctr">
                      <a:solidFill>
                        <a:srgbClr val="1D528D"/>
                      </a:solidFill>
                      <a:prstDash val="solid"/>
                      <a:round/>
                      <a:headEnd type="none" w="med" len="med"/>
                      <a:tailEnd type="none" w="med" len="med"/>
                    </a:lnT>
                    <a:lnB w="12700" cap="flat" cmpd="sng" algn="ctr">
                      <a:solidFill>
                        <a:srgbClr val="1D528D"/>
                      </a:solidFill>
                      <a:prstDash val="solid"/>
                      <a:round/>
                      <a:headEnd type="none" w="med" len="med"/>
                      <a:tailEnd type="none" w="med" len="med"/>
                    </a:lnB>
                    <a:lnTlToBr w="12700" cmpd="sng">
                      <a:noFill/>
                      <a:prstDash val="solid"/>
                    </a:lnTlToBr>
                    <a:lnBlToTr w="12700" cmpd="sng">
                      <a:noFill/>
                      <a:prstDash val="solid"/>
                    </a:lnBlToTr>
                    <a:solidFill>
                      <a:srgbClr val="2F85F7">
                        <a:tint val="20000"/>
                      </a:srgbClr>
                    </a:solidFill>
                  </a:tcPr>
                </a:tc>
              </a:tr>
            </a:tbl>
          </a:graphicData>
        </a:graphic>
      </p:graphicFrame>
      <p:sp>
        <p:nvSpPr>
          <p:cNvPr id="8" name="Rectangle 6"/>
          <p:cNvSpPr>
            <a:spLocks noChangeArrowheads="1"/>
          </p:cNvSpPr>
          <p:nvPr/>
        </p:nvSpPr>
        <p:spPr bwMode="auto">
          <a:xfrm>
            <a:off x="413037" y="1196752"/>
            <a:ext cx="7632700" cy="1016000"/>
          </a:xfrm>
          <a:prstGeom prst="rect">
            <a:avLst/>
          </a:prstGeom>
          <a:noFill/>
          <a:ln w="9525">
            <a:noFill/>
            <a:miter lim="800000"/>
            <a:headEnd/>
            <a:tailEnd/>
          </a:ln>
        </p:spPr>
        <p:txBody>
          <a:bodyPr anchor="ctr">
            <a:spAutoFit/>
          </a:bodyPr>
          <a:lstStyle/>
          <a:p>
            <a:pPr marL="342900" indent="282575" algn="just" fontAlgn="auto">
              <a:lnSpc>
                <a:spcPct val="150000"/>
              </a:lnSpc>
              <a:spcBef>
                <a:spcPct val="20000"/>
              </a:spcBef>
              <a:spcAft>
                <a:spcPts val="0"/>
              </a:spcAft>
              <a:buClr>
                <a:srgbClr val="C00000"/>
              </a:buClr>
              <a:buFont typeface="Wingdings" pitchFamily="2" charset="2"/>
              <a:buChar char=""/>
              <a:defRPr/>
            </a:pPr>
            <a:r>
              <a:rPr lang="zh-CN" altLang="en-US" sz="2000" kern="0" dirty="0">
                <a:solidFill>
                  <a:srgbClr val="000000"/>
                </a:solidFill>
                <a:latin typeface="黑体" pitchFamily="49" charset="-122"/>
                <a:ea typeface="黑体" pitchFamily="49" charset="-122"/>
              </a:rPr>
              <a:t>执行文件：</a:t>
            </a:r>
            <a:r>
              <a:rPr lang="en-US" altLang="zh-CN" sz="2000" kern="0" dirty="0">
                <a:solidFill>
                  <a:srgbClr val="000000"/>
                </a:solidFill>
                <a:latin typeface="黑体" pitchFamily="49" charset="-122"/>
                <a:ea typeface="黑体" pitchFamily="49" charset="-122"/>
              </a:rPr>
              <a:t>《</a:t>
            </a:r>
            <a:r>
              <a:rPr lang="zh-CN" altLang="en-US" sz="2000" kern="0" dirty="0">
                <a:solidFill>
                  <a:srgbClr val="000000"/>
                </a:solidFill>
                <a:latin typeface="黑体" pitchFamily="49" charset="-122"/>
                <a:ea typeface="黑体" pitchFamily="49" charset="-122"/>
              </a:rPr>
              <a:t>北京理工大学关于专业技术职务认定的规定</a:t>
            </a:r>
            <a:r>
              <a:rPr lang="en-US" altLang="zh-CN" sz="2000" kern="0" dirty="0">
                <a:solidFill>
                  <a:srgbClr val="000000"/>
                </a:solidFill>
                <a:latin typeface="黑体" pitchFamily="49" charset="-122"/>
                <a:ea typeface="黑体" pitchFamily="49" charset="-122"/>
              </a:rPr>
              <a:t>》</a:t>
            </a:r>
            <a:r>
              <a:rPr lang="zh-CN" altLang="en-US" sz="2000" kern="0" dirty="0">
                <a:solidFill>
                  <a:srgbClr val="000000"/>
                </a:solidFill>
                <a:latin typeface="黑体" pitchFamily="49" charset="-122"/>
                <a:ea typeface="黑体" pitchFamily="49" charset="-122"/>
              </a:rPr>
              <a:t>（校人发</a:t>
            </a:r>
            <a:r>
              <a:rPr lang="en-US" altLang="zh-CN" sz="2000" kern="0" dirty="0">
                <a:solidFill>
                  <a:srgbClr val="000000"/>
                </a:solidFill>
                <a:latin typeface="黑体" pitchFamily="49" charset="-122"/>
                <a:ea typeface="黑体" pitchFamily="49" charset="-122"/>
              </a:rPr>
              <a:t>[2008]4</a:t>
            </a:r>
            <a:r>
              <a:rPr lang="zh-CN" altLang="en-US" sz="2000" kern="0" dirty="0">
                <a:solidFill>
                  <a:srgbClr val="000000"/>
                </a:solidFill>
                <a:latin typeface="黑体" pitchFamily="49" charset="-122"/>
                <a:ea typeface="黑体" pitchFamily="49" charset="-122"/>
              </a:rPr>
              <a:t>号）</a:t>
            </a:r>
          </a:p>
        </p:txBody>
      </p:sp>
      <p:sp>
        <p:nvSpPr>
          <p:cNvPr id="10" name="矩形 9"/>
          <p:cNvSpPr/>
          <p:nvPr/>
        </p:nvSpPr>
        <p:spPr>
          <a:xfrm>
            <a:off x="428811" y="2436342"/>
            <a:ext cx="7632700" cy="554037"/>
          </a:xfrm>
          <a:prstGeom prst="rect">
            <a:avLst/>
          </a:prstGeom>
        </p:spPr>
        <p:txBody>
          <a:bodyPr>
            <a:spAutoFit/>
          </a:bodyPr>
          <a:lstStyle/>
          <a:p>
            <a:pPr marL="342900" indent="282575" algn="just" fontAlgn="auto">
              <a:lnSpc>
                <a:spcPct val="150000"/>
              </a:lnSpc>
              <a:spcBef>
                <a:spcPct val="20000"/>
              </a:spcBef>
              <a:spcAft>
                <a:spcPts val="0"/>
              </a:spcAft>
              <a:buClr>
                <a:srgbClr val="C00000"/>
              </a:buClr>
              <a:buFont typeface="Wingdings" pitchFamily="2" charset="2"/>
              <a:buChar char=""/>
              <a:defRPr/>
            </a:pPr>
            <a:r>
              <a:rPr lang="zh-CN" altLang="en-US" sz="2000" kern="0" dirty="0">
                <a:solidFill>
                  <a:srgbClr val="000000"/>
                </a:solidFill>
                <a:latin typeface="黑体" pitchFamily="49" charset="-122"/>
                <a:ea typeface="黑体" pitchFamily="49" charset="-122"/>
              </a:rPr>
              <a:t>办理时间及认定职称</a:t>
            </a:r>
          </a:p>
        </p:txBody>
      </p:sp>
    </p:spTree>
    <p:extLst>
      <p:ext uri="{BB962C8B-B14F-4D97-AF65-F5344CB8AC3E}">
        <p14:creationId xmlns:p14="http://schemas.microsoft.com/office/powerpoint/2010/main" val="3114618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5288" y="333375"/>
            <a:ext cx="7632700" cy="481013"/>
          </a:xfrm>
          <a:prstGeom prst="rect">
            <a:avLst/>
          </a:prstGeom>
        </p:spPr>
        <p:txBody>
          <a:bodyPr>
            <a:spAutoFit/>
          </a:bodyPr>
          <a:lstStyle/>
          <a:p>
            <a:pPr marL="342900" indent="282575" algn="just" fontAlgn="auto">
              <a:lnSpc>
                <a:spcPct val="150000"/>
              </a:lnSpc>
              <a:spcBef>
                <a:spcPct val="20000"/>
              </a:spcBef>
              <a:spcAft>
                <a:spcPts val="0"/>
              </a:spcAft>
              <a:buClr>
                <a:srgbClr val="C00000"/>
              </a:buClr>
              <a:buFont typeface="Wingdings" pitchFamily="2" charset="2"/>
              <a:buChar char=""/>
              <a:defRPr/>
            </a:pPr>
            <a:r>
              <a:rPr lang="zh-CN" altLang="en-US" sz="2000" kern="0" dirty="0">
                <a:solidFill>
                  <a:srgbClr val="000000"/>
                </a:solidFill>
                <a:latin typeface="黑体" pitchFamily="49" charset="-122"/>
                <a:ea typeface="黑体" pitchFamily="49" charset="-122"/>
              </a:rPr>
              <a:t>认定程序</a:t>
            </a:r>
          </a:p>
        </p:txBody>
      </p:sp>
      <p:sp>
        <p:nvSpPr>
          <p:cNvPr id="21507" name="矩形 7"/>
          <p:cNvSpPr>
            <a:spLocks noChangeArrowheads="1"/>
          </p:cNvSpPr>
          <p:nvPr/>
        </p:nvSpPr>
        <p:spPr bwMode="auto">
          <a:xfrm>
            <a:off x="755650" y="5084763"/>
            <a:ext cx="7488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algn="ctr">
              <a:lnSpc>
                <a:spcPct val="150000"/>
              </a:lnSpc>
              <a:spcBef>
                <a:spcPct val="0"/>
              </a:spcBef>
              <a:buFontTx/>
              <a:buNone/>
            </a:pPr>
            <a:r>
              <a:rPr lang="zh-CN" altLang="en-US" sz="1800">
                <a:latin typeface="Arial" panose="020B0604020202020204" pitchFamily="34" charset="0"/>
              </a:rPr>
              <a:t>详细要求见人事处网站（</a:t>
            </a:r>
            <a:r>
              <a:rPr lang="en-US" altLang="zh-CN" sz="1800">
                <a:latin typeface="Arial" panose="020B0604020202020204" pitchFamily="34" charset="0"/>
              </a:rPr>
              <a:t>renshichu.bit.edu.cn</a:t>
            </a:r>
            <a:r>
              <a:rPr lang="zh-CN" altLang="en-US" sz="1800">
                <a:latin typeface="Arial" panose="020B0604020202020204" pitchFamily="34" charset="0"/>
              </a:rPr>
              <a:t>）</a:t>
            </a:r>
            <a:endParaRPr lang="en-US" altLang="zh-CN" sz="1800">
              <a:latin typeface="Arial" panose="020B0604020202020204" pitchFamily="34" charset="0"/>
            </a:endParaRPr>
          </a:p>
          <a:p>
            <a:pPr algn="ctr">
              <a:lnSpc>
                <a:spcPct val="150000"/>
              </a:lnSpc>
              <a:spcBef>
                <a:spcPct val="0"/>
              </a:spcBef>
              <a:buFontTx/>
              <a:buNone/>
            </a:pPr>
            <a:r>
              <a:rPr lang="en-US" altLang="zh-CN" sz="1800">
                <a:latin typeface="Arial" panose="020B0604020202020204" pitchFamily="34" charset="0"/>
              </a:rPr>
              <a:t>--</a:t>
            </a:r>
            <a:r>
              <a:rPr lang="zh-CN" altLang="en-US" sz="1800">
                <a:latin typeface="Arial" panose="020B0604020202020204" pitchFamily="34" charset="0"/>
              </a:rPr>
              <a:t>服务指南</a:t>
            </a:r>
            <a:r>
              <a:rPr lang="en-US" altLang="zh-CN" sz="1800">
                <a:latin typeface="Arial" panose="020B0604020202020204" pitchFamily="34" charset="0"/>
              </a:rPr>
              <a:t>--</a:t>
            </a:r>
            <a:r>
              <a:rPr lang="zh-CN" altLang="en-US" sz="1800">
                <a:latin typeface="Arial" panose="020B0604020202020204" pitchFamily="34" charset="0"/>
              </a:rPr>
              <a:t>师资培养科</a:t>
            </a:r>
            <a:r>
              <a:rPr lang="en-US" altLang="zh-CN" sz="1800">
                <a:latin typeface="Arial" panose="020B0604020202020204" pitchFamily="34" charset="0"/>
              </a:rPr>
              <a:t>--</a:t>
            </a:r>
            <a:r>
              <a:rPr lang="zh-CN" altLang="en-US" sz="1800">
                <a:latin typeface="Arial" panose="020B0604020202020204" pitchFamily="34" charset="0"/>
              </a:rPr>
              <a:t>专业技术职务认定</a:t>
            </a:r>
          </a:p>
        </p:txBody>
      </p:sp>
      <p:pic>
        <p:nvPicPr>
          <p:cNvPr id="2150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050925"/>
            <a:ext cx="83915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737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1"/>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1" name="标题 2"/>
          <p:cNvSpPr>
            <a:spLocks noGrp="1"/>
          </p:cNvSpPr>
          <p:nvPr>
            <p:ph type="title"/>
          </p:nvPr>
        </p:nvSpPr>
        <p:spPr>
          <a:xfrm>
            <a:off x="457200" y="260350"/>
            <a:ext cx="8229600" cy="561975"/>
          </a:xfrm>
        </p:spPr>
        <p:txBody>
          <a:bodyPr/>
          <a:lstStyle/>
          <a:p>
            <a:pPr algn="l" eaLnBrk="1" fontAlgn="auto" hangingPunct="1">
              <a:spcBef>
                <a:spcPts val="0"/>
              </a:spcBef>
              <a:spcAft>
                <a:spcPts val="0"/>
              </a:spcAft>
              <a:defRPr/>
            </a:pPr>
            <a:r>
              <a:rPr lang="zh-CN" altLang="en-US" sz="2400" i="0" dirty="0">
                <a:solidFill>
                  <a:srgbClr val="006600"/>
                </a:solidFill>
                <a:latin typeface="华文楷体" panose="02010600040101010101" pitchFamily="2" charset="-122"/>
                <a:ea typeface="华文楷体" panose="02010600040101010101" pitchFamily="2" charset="-122"/>
              </a:rPr>
              <a:t>二</a:t>
            </a:r>
            <a:r>
              <a:rPr lang="en-US" altLang="zh-CN" sz="2400" i="0" dirty="0">
                <a:solidFill>
                  <a:srgbClr val="006600"/>
                </a:solidFill>
                <a:latin typeface="华文楷体" panose="02010600040101010101" pitchFamily="2" charset="-122"/>
                <a:ea typeface="华文楷体" panose="02010600040101010101" pitchFamily="2" charset="-122"/>
              </a:rPr>
              <a:t>.</a:t>
            </a:r>
            <a:r>
              <a:rPr lang="zh-CN" altLang="en-US" sz="2400" i="0" dirty="0">
                <a:solidFill>
                  <a:srgbClr val="006600"/>
                </a:solidFill>
                <a:latin typeface="华文楷体" panose="02010600040101010101" pitchFamily="2" charset="-122"/>
                <a:ea typeface="华文楷体" panose="02010600040101010101" pitchFamily="2" charset="-122"/>
              </a:rPr>
              <a:t>专业技术职务评审</a:t>
            </a:r>
            <a:endParaRPr lang="en-US" altLang="zh-CN" sz="2400" i="0" dirty="0">
              <a:solidFill>
                <a:srgbClr val="006600"/>
              </a:solidFill>
              <a:latin typeface="华文楷体" panose="02010600040101010101" pitchFamily="2" charset="-122"/>
              <a:ea typeface="华文楷体" panose="02010600040101010101" pitchFamily="2" charset="-122"/>
            </a:endParaRPr>
          </a:p>
        </p:txBody>
      </p:sp>
      <p:cxnSp>
        <p:nvCxnSpPr>
          <p:cNvPr id="29" name="直接连接符 28"/>
          <p:cNvCxnSpPr/>
          <p:nvPr/>
        </p:nvCxnSpPr>
        <p:spPr bwMode="auto">
          <a:xfrm>
            <a:off x="539750" y="981075"/>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21516" name="内容占位符 2"/>
          <p:cNvSpPr txBox="1">
            <a:spLocks/>
          </p:cNvSpPr>
          <p:nvPr/>
        </p:nvSpPr>
        <p:spPr bwMode="auto">
          <a:xfrm>
            <a:off x="250825" y="3976688"/>
            <a:ext cx="7921625" cy="842962"/>
          </a:xfrm>
          <a:prstGeom prst="rect">
            <a:avLst/>
          </a:prstGeom>
          <a:noFill/>
          <a:ln w="9525">
            <a:noFill/>
            <a:miter lim="800000"/>
            <a:headEnd/>
            <a:tailEnd/>
          </a:ln>
        </p:spPr>
        <p:txBody>
          <a:bodyPr/>
          <a:lstStyle/>
          <a:p>
            <a:pPr marL="342900" indent="282575" algn="just" fontAlgn="auto">
              <a:lnSpc>
                <a:spcPct val="150000"/>
              </a:lnSpc>
              <a:spcBef>
                <a:spcPct val="20000"/>
              </a:spcBef>
              <a:spcAft>
                <a:spcPts val="0"/>
              </a:spcAft>
              <a:buClr>
                <a:srgbClr val="C00000"/>
              </a:buClr>
              <a:buFont typeface="Wingdings" pitchFamily="2" charset="2"/>
              <a:buChar char=""/>
              <a:defRPr/>
            </a:pPr>
            <a:r>
              <a:rPr lang="zh-CN" altLang="en-US" sz="2000" kern="0" dirty="0">
                <a:solidFill>
                  <a:srgbClr val="000000"/>
                </a:solidFill>
                <a:latin typeface="黑体" pitchFamily="49" charset="-122"/>
                <a:ea typeface="黑体" pitchFamily="49" charset="-122"/>
              </a:rPr>
              <a:t>高级执行文件：</a:t>
            </a:r>
            <a:r>
              <a:rPr lang="en-US" altLang="zh-CN" sz="2000" dirty="0">
                <a:solidFill>
                  <a:srgbClr val="000000"/>
                </a:solidFill>
                <a:latin typeface="黑体" pitchFamily="49" charset="-122"/>
                <a:ea typeface="黑体" pitchFamily="49" charset="-122"/>
              </a:rPr>
              <a:t>《</a:t>
            </a:r>
            <a:r>
              <a:rPr lang="zh-CN" altLang="en-US" sz="2000" dirty="0">
                <a:solidFill>
                  <a:srgbClr val="000000"/>
                </a:solidFill>
                <a:latin typeface="黑体" pitchFamily="49" charset="-122"/>
                <a:ea typeface="黑体" pitchFamily="49" charset="-122"/>
              </a:rPr>
              <a:t>北京理工大学高级专业技术职务岗位申报基本条件（修订）</a:t>
            </a:r>
            <a:r>
              <a:rPr lang="en-US" altLang="zh-CN" sz="2000" dirty="0">
                <a:solidFill>
                  <a:srgbClr val="000000"/>
                </a:solidFill>
                <a:latin typeface="黑体" pitchFamily="49" charset="-122"/>
                <a:ea typeface="黑体" pitchFamily="49" charset="-122"/>
              </a:rPr>
              <a:t>》</a:t>
            </a:r>
            <a:r>
              <a:rPr lang="zh-CN" altLang="en-US" sz="2000" dirty="0">
                <a:solidFill>
                  <a:srgbClr val="000000"/>
                </a:solidFill>
                <a:latin typeface="黑体" pitchFamily="49" charset="-122"/>
                <a:ea typeface="黑体" pitchFamily="49" charset="-122"/>
              </a:rPr>
              <a:t>（办发</a:t>
            </a:r>
            <a:r>
              <a:rPr lang="en-US" altLang="zh-CN" sz="2000" dirty="0">
                <a:solidFill>
                  <a:srgbClr val="000000"/>
                </a:solidFill>
                <a:latin typeface="黑体" pitchFamily="49" charset="-122"/>
                <a:ea typeface="黑体" pitchFamily="49" charset="-122"/>
              </a:rPr>
              <a:t>[2012]23</a:t>
            </a:r>
            <a:r>
              <a:rPr lang="zh-CN" altLang="en-US" sz="2000" dirty="0">
                <a:solidFill>
                  <a:srgbClr val="000000"/>
                </a:solidFill>
                <a:latin typeface="黑体" pitchFamily="49" charset="-122"/>
                <a:ea typeface="黑体" pitchFamily="49" charset="-122"/>
              </a:rPr>
              <a:t>号）</a:t>
            </a:r>
            <a:endParaRPr lang="en-US" altLang="zh-CN" sz="2000" dirty="0">
              <a:solidFill>
                <a:srgbClr val="000000"/>
              </a:solidFill>
              <a:latin typeface="黑体" pitchFamily="49" charset="-122"/>
              <a:ea typeface="黑体" pitchFamily="49" charset="-122"/>
            </a:endParaRPr>
          </a:p>
        </p:txBody>
      </p:sp>
      <p:sp>
        <p:nvSpPr>
          <p:cNvPr id="14" name="AutoShape 3"/>
          <p:cNvSpPr>
            <a:spLocks noChangeArrowheads="1"/>
          </p:cNvSpPr>
          <p:nvPr/>
        </p:nvSpPr>
        <p:spPr bwMode="auto">
          <a:xfrm>
            <a:off x="473075" y="2482850"/>
            <a:ext cx="7991475" cy="763588"/>
          </a:xfrm>
          <a:prstGeom prst="roundRect">
            <a:avLst>
              <a:gd name="adj" fmla="val 16667"/>
            </a:avLst>
          </a:prstGeom>
          <a:noFill/>
          <a:ln w="25400">
            <a:solidFill>
              <a:srgbClr val="3366FF"/>
            </a:solidFill>
            <a:round/>
            <a:headEnd/>
            <a:tailEnd/>
          </a:ln>
        </p:spPr>
        <p:txBody>
          <a:bodyPr anchor="ctr"/>
          <a:lstStyle/>
          <a:p>
            <a:pPr algn="ctr" fontAlgn="auto">
              <a:spcBef>
                <a:spcPts val="0"/>
              </a:spcBef>
              <a:spcAft>
                <a:spcPts val="1200"/>
              </a:spcAft>
              <a:defRPr/>
            </a:pPr>
            <a:endParaRPr lang="en-US" altLang="zh-CN" sz="2000" kern="0" dirty="0">
              <a:solidFill>
                <a:schemeClr val="tx2"/>
              </a:solidFill>
              <a:latin typeface="黑体" pitchFamily="49" charset="-122"/>
              <a:ea typeface="黑体" pitchFamily="49" charset="-122"/>
            </a:endParaRPr>
          </a:p>
        </p:txBody>
      </p:sp>
      <p:sp>
        <p:nvSpPr>
          <p:cNvPr id="7" name="TextBox 4"/>
          <p:cNvSpPr txBox="1">
            <a:spLocks noChangeArrowheads="1"/>
          </p:cNvSpPr>
          <p:nvPr/>
        </p:nvSpPr>
        <p:spPr bwMode="auto">
          <a:xfrm>
            <a:off x="395288" y="1038225"/>
            <a:ext cx="7346950" cy="738188"/>
          </a:xfrm>
          <a:prstGeom prst="rect">
            <a:avLst/>
          </a:prstGeom>
          <a:noFill/>
          <a:ln w="9525">
            <a:noFill/>
            <a:miter lim="800000"/>
            <a:headEnd/>
            <a:tailEnd/>
          </a:ln>
        </p:spPr>
        <p:txBody>
          <a:bodyPr>
            <a:spAutoFit/>
          </a:bodyPr>
          <a:lstStyle/>
          <a:p>
            <a:pPr indent="354013">
              <a:lnSpc>
                <a:spcPct val="150000"/>
              </a:lnSpc>
              <a:buClr>
                <a:srgbClr val="C00000"/>
              </a:buClr>
              <a:buFont typeface="Wingdings" pitchFamily="2" charset="2"/>
              <a:buChar char="v"/>
              <a:defRPr/>
            </a:pPr>
            <a:r>
              <a:rPr lang="zh-CN" altLang="en-US" sz="2800" dirty="0">
                <a:solidFill>
                  <a:srgbClr val="006600"/>
                </a:solidFill>
                <a:latin typeface="华文中宋" pitchFamily="2" charset="-122"/>
                <a:ea typeface="华文中宋" pitchFamily="2" charset="-122"/>
                <a:cs typeface="+mj-cs"/>
              </a:rPr>
              <a:t>申报条件执行文件</a:t>
            </a:r>
          </a:p>
        </p:txBody>
      </p:sp>
      <p:sp>
        <p:nvSpPr>
          <p:cNvPr id="18440" name="TextBox 18"/>
          <p:cNvSpPr txBox="1">
            <a:spLocks noChangeArrowheads="1"/>
          </p:cNvSpPr>
          <p:nvPr/>
        </p:nvSpPr>
        <p:spPr bwMode="auto">
          <a:xfrm>
            <a:off x="539750" y="1824038"/>
            <a:ext cx="532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u"/>
            </a:pPr>
            <a:r>
              <a:rPr lang="zh-CN" altLang="en-US" sz="2400"/>
              <a:t>中级专业技术职务：</a:t>
            </a:r>
          </a:p>
        </p:txBody>
      </p:sp>
      <p:sp>
        <p:nvSpPr>
          <p:cNvPr id="18441" name="TextBox 19"/>
          <p:cNvSpPr txBox="1">
            <a:spLocks noChangeArrowheads="1"/>
          </p:cNvSpPr>
          <p:nvPr/>
        </p:nvSpPr>
        <p:spPr bwMode="auto">
          <a:xfrm>
            <a:off x="539750" y="3328988"/>
            <a:ext cx="5329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u"/>
            </a:pPr>
            <a:r>
              <a:rPr lang="zh-CN" altLang="en-US" sz="2400"/>
              <a:t>高级专业技术职务：</a:t>
            </a:r>
          </a:p>
        </p:txBody>
      </p:sp>
      <p:sp>
        <p:nvSpPr>
          <p:cNvPr id="18442" name="内容占位符 2"/>
          <p:cNvSpPr txBox="1">
            <a:spLocks/>
          </p:cNvSpPr>
          <p:nvPr/>
        </p:nvSpPr>
        <p:spPr bwMode="auto">
          <a:xfrm>
            <a:off x="250825" y="2589213"/>
            <a:ext cx="84359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82575">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just">
              <a:lnSpc>
                <a:spcPct val="150000"/>
              </a:lnSpc>
              <a:spcBef>
                <a:spcPct val="20000"/>
              </a:spcBef>
              <a:buClr>
                <a:srgbClr val="C00000"/>
              </a:buClr>
              <a:buFont typeface="Wingdings" panose="05000000000000000000" pitchFamily="2" charset="2"/>
              <a:buChar char=""/>
            </a:pPr>
            <a:r>
              <a:rPr lang="en-US" altLang="zh-CN" sz="2000">
                <a:solidFill>
                  <a:schemeClr val="tx2"/>
                </a:solidFill>
                <a:latin typeface="黑体" panose="02010609060101010101" pitchFamily="49" charset="-122"/>
                <a:ea typeface="黑体" panose="02010609060101010101" pitchFamily="49" charset="-122"/>
              </a:rPr>
              <a:t>《</a:t>
            </a:r>
            <a:r>
              <a:rPr lang="zh-CN" altLang="en-US" sz="2000">
                <a:solidFill>
                  <a:schemeClr val="tx2"/>
                </a:solidFill>
                <a:latin typeface="黑体" panose="02010609060101010101" pitchFamily="49" charset="-122"/>
                <a:ea typeface="黑体" panose="02010609060101010101" pitchFamily="49" charset="-122"/>
              </a:rPr>
              <a:t>北京理工大学中级专业技术职务申报条件</a:t>
            </a:r>
            <a:r>
              <a:rPr lang="en-US" altLang="zh-CN" sz="2000">
                <a:solidFill>
                  <a:schemeClr val="tx2"/>
                </a:solidFill>
                <a:latin typeface="黑体" panose="02010609060101010101" pitchFamily="49" charset="-122"/>
                <a:ea typeface="黑体" panose="02010609060101010101" pitchFamily="49" charset="-122"/>
              </a:rPr>
              <a:t>》</a:t>
            </a:r>
            <a:r>
              <a:rPr lang="zh-CN" altLang="en-US" sz="2000">
                <a:solidFill>
                  <a:schemeClr val="tx2"/>
                </a:solidFill>
                <a:latin typeface="黑体" panose="02010609060101010101" pitchFamily="49" charset="-122"/>
                <a:ea typeface="黑体" panose="02010609060101010101" pitchFamily="49" charset="-122"/>
              </a:rPr>
              <a:t>（人发</a:t>
            </a:r>
            <a:r>
              <a:rPr lang="en-US" altLang="zh-CN" sz="2000">
                <a:solidFill>
                  <a:schemeClr val="tx2"/>
                </a:solidFill>
                <a:latin typeface="黑体" panose="02010609060101010101" pitchFamily="49" charset="-122"/>
                <a:ea typeface="黑体" panose="02010609060101010101" pitchFamily="49" charset="-122"/>
              </a:rPr>
              <a:t>[2008]20</a:t>
            </a:r>
            <a:r>
              <a:rPr lang="zh-CN" altLang="en-US" sz="2000">
                <a:solidFill>
                  <a:schemeClr val="tx2"/>
                </a:solidFill>
                <a:latin typeface="黑体" panose="02010609060101010101" pitchFamily="49" charset="-122"/>
                <a:ea typeface="黑体" panose="02010609060101010101" pitchFamily="49" charset="-122"/>
              </a:rPr>
              <a:t>号）</a:t>
            </a:r>
            <a:endParaRPr lang="en-US" altLang="zh-CN" sz="2000">
              <a:solidFill>
                <a:schemeClr val="tx2"/>
              </a:solidFill>
              <a:latin typeface="黑体" panose="02010609060101010101" pitchFamily="49" charset="-122"/>
              <a:ea typeface="黑体" panose="02010609060101010101" pitchFamily="49" charset="-122"/>
            </a:endParaRPr>
          </a:p>
        </p:txBody>
      </p:sp>
      <p:sp>
        <p:nvSpPr>
          <p:cNvPr id="18443" name="内容占位符 2"/>
          <p:cNvSpPr txBox="1">
            <a:spLocks/>
          </p:cNvSpPr>
          <p:nvPr/>
        </p:nvSpPr>
        <p:spPr bwMode="auto">
          <a:xfrm>
            <a:off x="382588" y="5540375"/>
            <a:ext cx="79216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82575">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just">
              <a:lnSpc>
                <a:spcPct val="150000"/>
              </a:lnSpc>
              <a:spcBef>
                <a:spcPct val="20000"/>
              </a:spcBef>
              <a:buClr>
                <a:srgbClr val="C00000"/>
              </a:buClr>
              <a:buFont typeface="Wingdings" panose="05000000000000000000" pitchFamily="2" charset="2"/>
              <a:buChar char=""/>
            </a:pPr>
            <a:endParaRPr lang="en-US" altLang="zh-CN" sz="2000">
              <a:solidFill>
                <a:srgbClr val="000000"/>
              </a:solidFill>
            </a:endParaRPr>
          </a:p>
        </p:txBody>
      </p:sp>
      <p:sp>
        <p:nvSpPr>
          <p:cNvPr id="15" name="AutoShape 3"/>
          <p:cNvSpPr>
            <a:spLocks noChangeArrowheads="1"/>
          </p:cNvSpPr>
          <p:nvPr/>
        </p:nvSpPr>
        <p:spPr bwMode="auto">
          <a:xfrm>
            <a:off x="539750" y="4005263"/>
            <a:ext cx="7924800" cy="1008062"/>
          </a:xfrm>
          <a:prstGeom prst="roundRect">
            <a:avLst>
              <a:gd name="adj" fmla="val 16667"/>
            </a:avLst>
          </a:prstGeom>
          <a:noFill/>
          <a:ln w="25400">
            <a:solidFill>
              <a:srgbClr val="3366FF"/>
            </a:solidFill>
            <a:round/>
            <a:headEnd/>
            <a:tailEnd/>
          </a:ln>
        </p:spPr>
        <p:txBody>
          <a:bodyPr anchor="ctr"/>
          <a:lstStyle/>
          <a:p>
            <a:pPr algn="ctr" fontAlgn="auto">
              <a:spcBef>
                <a:spcPts val="0"/>
              </a:spcBef>
              <a:spcAft>
                <a:spcPts val="1200"/>
              </a:spcAft>
              <a:defRPr/>
            </a:pPr>
            <a:endParaRPr lang="en-US" altLang="zh-CN" sz="2000" kern="0" dirty="0">
              <a:solidFill>
                <a:schemeClr val="tx2"/>
              </a:solidFill>
              <a:latin typeface="黑体" pitchFamily="49" charset="-122"/>
              <a:ea typeface="黑体" pitchFamily="49" charset="-122"/>
            </a:endParaRPr>
          </a:p>
        </p:txBody>
      </p:sp>
      <p:sp>
        <p:nvSpPr>
          <p:cNvPr id="16" name="文本框 15"/>
          <p:cNvSpPr txBox="1"/>
          <p:nvPr/>
        </p:nvSpPr>
        <p:spPr>
          <a:xfrm>
            <a:off x="539750" y="5476875"/>
            <a:ext cx="8064500" cy="400050"/>
          </a:xfrm>
          <a:prstGeom prst="rect">
            <a:avLst/>
          </a:prstGeom>
          <a:ln>
            <a:solidFill>
              <a:srgbClr val="3333FF"/>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sz="2000" dirty="0">
                <a:solidFill>
                  <a:srgbClr val="000000"/>
                </a:solidFill>
              </a:rPr>
              <a:t>评审时间：每年</a:t>
            </a:r>
            <a:r>
              <a:rPr lang="en-US" altLang="zh-CN" sz="2000" dirty="0">
                <a:solidFill>
                  <a:srgbClr val="000000"/>
                </a:solidFill>
              </a:rPr>
              <a:t>5</a:t>
            </a:r>
            <a:r>
              <a:rPr lang="zh-CN" altLang="en-US" sz="2000" dirty="0">
                <a:solidFill>
                  <a:srgbClr val="000000"/>
                </a:solidFill>
              </a:rPr>
              <a:t>月</a:t>
            </a:r>
            <a:r>
              <a:rPr lang="en-US" altLang="zh-CN" sz="2000" dirty="0">
                <a:solidFill>
                  <a:srgbClr val="000000"/>
                </a:solidFill>
              </a:rPr>
              <a:t>-7</a:t>
            </a:r>
            <a:r>
              <a:rPr lang="zh-CN" altLang="en-US" sz="2000" dirty="0" smtClean="0">
                <a:solidFill>
                  <a:srgbClr val="000000"/>
                </a:solidFill>
              </a:rPr>
              <a:t>月</a:t>
            </a:r>
            <a:endParaRPr lang="zh-CN" altLang="en-US" sz="2000" dirty="0">
              <a:solidFill>
                <a:schemeClr val="tx2"/>
              </a:solidFill>
            </a:endParaRPr>
          </a:p>
        </p:txBody>
      </p:sp>
    </p:spTree>
    <p:extLst>
      <p:ext uri="{BB962C8B-B14F-4D97-AF65-F5344CB8AC3E}">
        <p14:creationId xmlns:p14="http://schemas.microsoft.com/office/powerpoint/2010/main" val="1460346190"/>
      </p:ext>
    </p:extLst>
  </p:cSld>
  <p:clrMapOvr>
    <a:masterClrMapping/>
  </p:clrMapOvr>
  <p:transition advTm="6079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1"/>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11" name="标题 2"/>
          <p:cNvSpPr>
            <a:spLocks noGrp="1"/>
          </p:cNvSpPr>
          <p:nvPr>
            <p:ph type="title"/>
          </p:nvPr>
        </p:nvSpPr>
        <p:spPr>
          <a:xfrm>
            <a:off x="457200" y="260350"/>
            <a:ext cx="8229600" cy="561975"/>
          </a:xfrm>
        </p:spPr>
        <p:txBody>
          <a:bodyPr/>
          <a:lstStyle/>
          <a:p>
            <a:pPr algn="l" eaLnBrk="1" fontAlgn="auto" hangingPunct="1">
              <a:spcBef>
                <a:spcPts val="0"/>
              </a:spcBef>
              <a:spcAft>
                <a:spcPts val="0"/>
              </a:spcAft>
              <a:defRPr/>
            </a:pPr>
            <a:r>
              <a:rPr lang="zh-CN" altLang="en-US" sz="2400" i="0" dirty="0">
                <a:solidFill>
                  <a:srgbClr val="006600"/>
                </a:solidFill>
                <a:latin typeface="华文楷体" panose="02010600040101010101" pitchFamily="2" charset="-122"/>
                <a:ea typeface="华文楷体" panose="02010600040101010101" pitchFamily="2" charset="-122"/>
              </a:rPr>
              <a:t>二</a:t>
            </a:r>
            <a:r>
              <a:rPr lang="zh-CN" altLang="en-US" sz="2400" i="0" dirty="0" smtClean="0">
                <a:solidFill>
                  <a:srgbClr val="006600"/>
                </a:solidFill>
                <a:latin typeface="华文楷体" panose="02010600040101010101" pitchFamily="2" charset="-122"/>
                <a:ea typeface="华文楷体" panose="02010600040101010101" pitchFamily="2" charset="-122"/>
              </a:rPr>
              <a:t>、专业</a:t>
            </a:r>
            <a:r>
              <a:rPr lang="zh-CN" altLang="en-US" sz="2400" i="0" dirty="0">
                <a:solidFill>
                  <a:srgbClr val="006600"/>
                </a:solidFill>
                <a:latin typeface="华文楷体" panose="02010600040101010101" pitchFamily="2" charset="-122"/>
                <a:ea typeface="华文楷体" panose="02010600040101010101" pitchFamily="2" charset="-122"/>
              </a:rPr>
              <a:t>技术职务</a:t>
            </a:r>
            <a:r>
              <a:rPr lang="zh-CN" altLang="en-US" sz="2400" i="0" dirty="0" smtClean="0">
                <a:solidFill>
                  <a:srgbClr val="006600"/>
                </a:solidFill>
                <a:latin typeface="华文楷体" panose="02010600040101010101" pitchFamily="2" charset="-122"/>
                <a:ea typeface="华文楷体" panose="02010600040101010101" pitchFamily="2" charset="-122"/>
              </a:rPr>
              <a:t>评审</a:t>
            </a:r>
            <a:r>
              <a:rPr lang="en-US" altLang="zh-CN" sz="2400" i="0" dirty="0" smtClean="0">
                <a:solidFill>
                  <a:srgbClr val="006600"/>
                </a:solidFill>
                <a:latin typeface="华文楷体" panose="02010600040101010101" pitchFamily="2" charset="-122"/>
                <a:ea typeface="华文楷体" panose="02010600040101010101" pitchFamily="2" charset="-122"/>
              </a:rPr>
              <a:t>-</a:t>
            </a:r>
            <a:r>
              <a:rPr lang="zh-CN" altLang="en-US" sz="2400" i="0" dirty="0" smtClean="0">
                <a:solidFill>
                  <a:srgbClr val="006600"/>
                </a:solidFill>
                <a:latin typeface="华文楷体" panose="02010600040101010101" pitchFamily="2" charset="-122"/>
                <a:ea typeface="华文楷体" panose="02010600040101010101" pitchFamily="2" charset="-122"/>
              </a:rPr>
              <a:t>中级</a:t>
            </a:r>
            <a:endParaRPr lang="en-US" altLang="zh-CN" sz="2400" i="0" dirty="0">
              <a:solidFill>
                <a:srgbClr val="006600"/>
              </a:solidFill>
              <a:latin typeface="华文楷体" panose="02010600040101010101" pitchFamily="2" charset="-122"/>
              <a:ea typeface="华文楷体" panose="02010600040101010101" pitchFamily="2" charset="-122"/>
            </a:endParaRPr>
          </a:p>
        </p:txBody>
      </p:sp>
      <p:cxnSp>
        <p:nvCxnSpPr>
          <p:cNvPr id="29" name="直接连接符 28"/>
          <p:cNvCxnSpPr/>
          <p:nvPr/>
        </p:nvCxnSpPr>
        <p:spPr bwMode="auto">
          <a:xfrm>
            <a:off x="539750" y="822325"/>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18438" name="矩形 20"/>
          <p:cNvSpPr>
            <a:spLocks noChangeArrowheads="1"/>
          </p:cNvSpPr>
          <p:nvPr/>
        </p:nvSpPr>
        <p:spPr bwMode="auto">
          <a:xfrm>
            <a:off x="323850" y="5368925"/>
            <a:ext cx="8496300" cy="45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dirty="0">
                <a:solidFill>
                  <a:schemeClr val="tx2"/>
                </a:solidFill>
              </a:rPr>
              <a:t>文件可至人事处网站（</a:t>
            </a:r>
            <a:r>
              <a:rPr lang="en-US" altLang="zh-CN" dirty="0">
                <a:solidFill>
                  <a:schemeClr val="tx2"/>
                </a:solidFill>
              </a:rPr>
              <a:t>renshichu.bit.edu.cn</a:t>
            </a:r>
            <a:r>
              <a:rPr lang="zh-CN" altLang="en-US" dirty="0">
                <a:solidFill>
                  <a:schemeClr val="tx2"/>
                </a:solidFill>
              </a:rPr>
              <a:t>）</a:t>
            </a:r>
            <a:r>
              <a:rPr lang="en-US" altLang="zh-CN" dirty="0">
                <a:solidFill>
                  <a:schemeClr val="tx2"/>
                </a:solidFill>
              </a:rPr>
              <a:t>-- </a:t>
            </a:r>
            <a:r>
              <a:rPr lang="en-US" altLang="zh-CN" dirty="0" smtClean="0">
                <a:solidFill>
                  <a:schemeClr val="tx2"/>
                </a:solidFill>
              </a:rPr>
              <a:t>2015</a:t>
            </a:r>
            <a:r>
              <a:rPr lang="zh-CN" altLang="en-US" dirty="0" smtClean="0">
                <a:solidFill>
                  <a:schemeClr val="tx2"/>
                </a:solidFill>
              </a:rPr>
              <a:t>专业</a:t>
            </a:r>
            <a:r>
              <a:rPr lang="zh-CN" altLang="en-US" dirty="0">
                <a:solidFill>
                  <a:schemeClr val="tx2"/>
                </a:solidFill>
              </a:rPr>
              <a:t>技术职务评聘专题下载</a:t>
            </a:r>
          </a:p>
        </p:txBody>
      </p:sp>
      <p:sp>
        <p:nvSpPr>
          <p:cNvPr id="22" name="AutoShape 3"/>
          <p:cNvSpPr>
            <a:spLocks noChangeArrowheads="1"/>
          </p:cNvSpPr>
          <p:nvPr/>
        </p:nvSpPr>
        <p:spPr bwMode="auto">
          <a:xfrm>
            <a:off x="673100" y="2179315"/>
            <a:ext cx="7850187" cy="760412"/>
          </a:xfrm>
          <a:prstGeom prst="roundRect">
            <a:avLst>
              <a:gd name="adj" fmla="val 16667"/>
            </a:avLst>
          </a:prstGeom>
          <a:noFill/>
          <a:ln w="25400">
            <a:solidFill>
              <a:srgbClr val="3366FF"/>
            </a:solidFill>
            <a:round/>
            <a:headEnd/>
            <a:tailEnd/>
          </a:ln>
        </p:spPr>
        <p:txBody>
          <a:bodyPr anchor="ctr"/>
          <a:lstStyle/>
          <a:p>
            <a:pPr algn="ctr" fontAlgn="auto">
              <a:spcBef>
                <a:spcPts val="0"/>
              </a:spcBef>
              <a:spcAft>
                <a:spcPts val="1200"/>
              </a:spcAft>
              <a:defRPr/>
            </a:pPr>
            <a:endParaRPr lang="en-US" altLang="zh-CN" sz="2000" kern="0" dirty="0">
              <a:solidFill>
                <a:schemeClr val="tx2"/>
              </a:solidFill>
              <a:latin typeface="黑体" pitchFamily="49" charset="-122"/>
              <a:ea typeface="黑体" pitchFamily="49" charset="-122"/>
            </a:endParaRPr>
          </a:p>
        </p:txBody>
      </p:sp>
      <p:sp>
        <p:nvSpPr>
          <p:cNvPr id="23" name="AutoShape 71"/>
          <p:cNvSpPr>
            <a:spLocks noChangeArrowheads="1"/>
          </p:cNvSpPr>
          <p:nvPr/>
        </p:nvSpPr>
        <p:spPr bwMode="gray">
          <a:xfrm flipH="1">
            <a:off x="817562" y="2250752"/>
            <a:ext cx="720725" cy="561975"/>
          </a:xfrm>
          <a:prstGeom prst="roundRect">
            <a:avLst>
              <a:gd name="adj" fmla="val 16667"/>
            </a:avLst>
          </a:prstGeom>
          <a:solidFill>
            <a:srgbClr val="2F85F7"/>
          </a:solidFill>
          <a:ln w="12700" algn="ctr">
            <a:solidFill>
              <a:srgbClr val="FFFFFF"/>
            </a:solidFill>
            <a:round/>
            <a:headEnd/>
            <a:tailEnd/>
          </a:ln>
        </p:spPr>
        <p:txBody>
          <a:bodyPr anchor="ctr"/>
          <a:lstStyle/>
          <a:p>
            <a:pPr algn="ctr" fontAlgn="auto">
              <a:lnSpc>
                <a:spcPct val="150000"/>
              </a:lnSpc>
              <a:spcBef>
                <a:spcPts val="0"/>
              </a:spcBef>
              <a:spcAft>
                <a:spcPts val="0"/>
              </a:spcAft>
              <a:defRPr/>
            </a:pPr>
            <a:r>
              <a:rPr lang="en-US" altLang="zh-CN" kern="0" dirty="0">
                <a:solidFill>
                  <a:srgbClr val="FFFFFF"/>
                </a:solidFill>
                <a:latin typeface="黑体" pitchFamily="2" charset="-122"/>
                <a:ea typeface="黑体" pitchFamily="2" charset="-122"/>
              </a:rPr>
              <a:t>1</a:t>
            </a:r>
            <a:endParaRPr lang="zh-CN" altLang="en-US" kern="0" dirty="0">
              <a:solidFill>
                <a:srgbClr val="FFFFFF"/>
              </a:solidFill>
              <a:latin typeface="黑体" pitchFamily="2" charset="-122"/>
              <a:ea typeface="黑体" pitchFamily="2" charset="-122"/>
            </a:endParaRPr>
          </a:p>
        </p:txBody>
      </p:sp>
      <p:sp>
        <p:nvSpPr>
          <p:cNvPr id="24" name="文本框 28"/>
          <p:cNvSpPr txBox="1"/>
          <p:nvPr/>
        </p:nvSpPr>
        <p:spPr>
          <a:xfrm>
            <a:off x="1671637" y="2352352"/>
            <a:ext cx="6923088" cy="3683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zh-CN" dirty="0">
                <a:solidFill>
                  <a:schemeClr val="tx2"/>
                </a:solidFill>
                <a:ea typeface="宋体" pitchFamily="2" charset="-122"/>
              </a:rPr>
              <a:t>取得硕士学位者需任初级专业技术职务满二年。</a:t>
            </a:r>
            <a:endParaRPr lang="zh-CN" altLang="en-US" dirty="0">
              <a:solidFill>
                <a:schemeClr val="tx2"/>
              </a:solidFill>
              <a:ea typeface="宋体" pitchFamily="2" charset="-122"/>
            </a:endParaRPr>
          </a:p>
        </p:txBody>
      </p:sp>
      <p:sp>
        <p:nvSpPr>
          <p:cNvPr id="25" name="AutoShape 3"/>
          <p:cNvSpPr>
            <a:spLocks noChangeArrowheads="1"/>
          </p:cNvSpPr>
          <p:nvPr/>
        </p:nvSpPr>
        <p:spPr bwMode="auto">
          <a:xfrm>
            <a:off x="674687" y="3620566"/>
            <a:ext cx="7848600" cy="744538"/>
          </a:xfrm>
          <a:prstGeom prst="roundRect">
            <a:avLst>
              <a:gd name="adj" fmla="val 16667"/>
            </a:avLst>
          </a:prstGeom>
          <a:noFill/>
          <a:ln w="25400">
            <a:solidFill>
              <a:srgbClr val="3366FF"/>
            </a:solidFill>
            <a:round/>
            <a:headEnd/>
            <a:tailEnd/>
          </a:ln>
        </p:spPr>
        <p:txBody>
          <a:bodyPr anchor="ctr"/>
          <a:lstStyle/>
          <a:p>
            <a:pPr algn="ctr" fontAlgn="auto">
              <a:spcBef>
                <a:spcPts val="0"/>
              </a:spcBef>
              <a:spcAft>
                <a:spcPts val="1200"/>
              </a:spcAft>
              <a:defRPr/>
            </a:pPr>
            <a:endParaRPr lang="en-US" altLang="zh-CN" sz="2000" kern="0" dirty="0">
              <a:solidFill>
                <a:schemeClr val="tx2"/>
              </a:solidFill>
              <a:latin typeface="黑体" pitchFamily="49" charset="-122"/>
              <a:ea typeface="黑体" pitchFamily="49" charset="-122"/>
            </a:endParaRPr>
          </a:p>
        </p:txBody>
      </p:sp>
      <p:sp>
        <p:nvSpPr>
          <p:cNvPr id="26" name="AutoShape 71"/>
          <p:cNvSpPr>
            <a:spLocks noChangeArrowheads="1"/>
          </p:cNvSpPr>
          <p:nvPr/>
        </p:nvSpPr>
        <p:spPr bwMode="gray">
          <a:xfrm flipH="1">
            <a:off x="819150" y="3692004"/>
            <a:ext cx="719137" cy="584200"/>
          </a:xfrm>
          <a:prstGeom prst="roundRect">
            <a:avLst>
              <a:gd name="adj" fmla="val 16667"/>
            </a:avLst>
          </a:prstGeom>
          <a:solidFill>
            <a:srgbClr val="2F85F7"/>
          </a:solidFill>
          <a:ln w="12700" algn="ctr">
            <a:solidFill>
              <a:srgbClr val="FFFFFF"/>
            </a:solidFill>
            <a:round/>
            <a:headEnd/>
            <a:tailEnd/>
          </a:ln>
        </p:spPr>
        <p:txBody>
          <a:bodyPr anchor="ctr"/>
          <a:lstStyle/>
          <a:p>
            <a:pPr algn="ctr" fontAlgn="auto">
              <a:lnSpc>
                <a:spcPct val="150000"/>
              </a:lnSpc>
              <a:spcBef>
                <a:spcPts val="0"/>
              </a:spcBef>
              <a:spcAft>
                <a:spcPts val="0"/>
              </a:spcAft>
              <a:defRPr/>
            </a:pPr>
            <a:r>
              <a:rPr lang="en-US" altLang="zh-CN" kern="0" dirty="0">
                <a:solidFill>
                  <a:srgbClr val="FFFFFF"/>
                </a:solidFill>
                <a:latin typeface="黑体" pitchFamily="2" charset="-122"/>
                <a:ea typeface="黑体" pitchFamily="2" charset="-122"/>
              </a:rPr>
              <a:t>2</a:t>
            </a:r>
            <a:endParaRPr lang="zh-CN" altLang="en-US" kern="0" dirty="0">
              <a:solidFill>
                <a:srgbClr val="FFFFFF"/>
              </a:solidFill>
              <a:latin typeface="黑体" pitchFamily="2" charset="-122"/>
              <a:ea typeface="黑体" pitchFamily="2" charset="-122"/>
            </a:endParaRPr>
          </a:p>
        </p:txBody>
      </p:sp>
      <p:sp>
        <p:nvSpPr>
          <p:cNvPr id="27" name="文本框 34"/>
          <p:cNvSpPr txBox="1"/>
          <p:nvPr/>
        </p:nvSpPr>
        <p:spPr>
          <a:xfrm>
            <a:off x="1671637" y="3825354"/>
            <a:ext cx="6923088" cy="369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zh-CN" dirty="0">
                <a:solidFill>
                  <a:schemeClr val="tx2"/>
                </a:solidFill>
                <a:ea typeface="宋体" pitchFamily="2" charset="-122"/>
              </a:rPr>
              <a:t>大学本科毕业，需任初级专业技术职务满四年。</a:t>
            </a:r>
            <a:endParaRPr lang="zh-CN" altLang="en-US" dirty="0">
              <a:solidFill>
                <a:schemeClr val="tx2"/>
              </a:solidFill>
              <a:ea typeface="宋体" pitchFamily="2" charset="-122"/>
            </a:endParaRPr>
          </a:p>
        </p:txBody>
      </p:sp>
      <p:sp>
        <p:nvSpPr>
          <p:cNvPr id="30" name="TextBox 4"/>
          <p:cNvSpPr txBox="1">
            <a:spLocks noChangeArrowheads="1"/>
          </p:cNvSpPr>
          <p:nvPr/>
        </p:nvSpPr>
        <p:spPr bwMode="auto">
          <a:xfrm>
            <a:off x="457200" y="989012"/>
            <a:ext cx="7346950" cy="661988"/>
          </a:xfrm>
          <a:prstGeom prst="rect">
            <a:avLst/>
          </a:prstGeom>
          <a:noFill/>
          <a:ln w="9525">
            <a:noFill/>
            <a:miter lim="800000"/>
            <a:headEnd/>
            <a:tailEnd/>
          </a:ln>
        </p:spPr>
        <p:txBody>
          <a:bodyPr>
            <a:spAutoFit/>
          </a:bodyPr>
          <a:lstStyle/>
          <a:p>
            <a:pPr indent="354013">
              <a:lnSpc>
                <a:spcPct val="150000"/>
              </a:lnSpc>
              <a:buClr>
                <a:srgbClr val="C00000"/>
              </a:buClr>
              <a:buFont typeface="Wingdings" pitchFamily="2" charset="2"/>
              <a:buChar char="v"/>
              <a:defRPr/>
            </a:pPr>
            <a:r>
              <a:rPr lang="zh-CN" altLang="en-US" sz="2800" dirty="0">
                <a:solidFill>
                  <a:srgbClr val="006600"/>
                </a:solidFill>
                <a:latin typeface="华文中宋" pitchFamily="2" charset="-122"/>
                <a:ea typeface="华文中宋" pitchFamily="2" charset="-122"/>
                <a:cs typeface="+mj-cs"/>
              </a:rPr>
              <a:t>任职年限要求</a:t>
            </a:r>
          </a:p>
        </p:txBody>
      </p:sp>
    </p:spTree>
    <p:extLst>
      <p:ext uri="{BB962C8B-B14F-4D97-AF65-F5344CB8AC3E}">
        <p14:creationId xmlns:p14="http://schemas.microsoft.com/office/powerpoint/2010/main" val="1179032433"/>
      </p:ext>
    </p:extLst>
  </p:cSld>
  <p:clrMapOvr>
    <a:masterClrMapping/>
  </p:clrMapOvr>
  <p:transition advTm="6079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3"/>
          <p:cNvSpPr>
            <a:spLocks noGrp="1"/>
          </p:cNvSpPr>
          <p:nvPr>
            <p:ph type="sldNum" sz="quarter" idx="12"/>
          </p:nvPr>
        </p:nvSpPr>
        <p:spPr>
          <a:xfrm>
            <a:off x="6759575" y="6381750"/>
            <a:ext cx="21336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6E566C10-7186-4DC4-856D-6269971DD6BD}" type="slidenum">
              <a:rPr lang="zh-CN" altLang="en-US" b="0"/>
              <a:pPr/>
              <a:t>18</a:t>
            </a:fld>
            <a:endParaRPr lang="en-US" altLang="zh-CN" b="0"/>
          </a:p>
        </p:txBody>
      </p:sp>
      <p:sp>
        <p:nvSpPr>
          <p:cNvPr id="20" name="TextBox 4"/>
          <p:cNvSpPr txBox="1">
            <a:spLocks noChangeArrowheads="1"/>
          </p:cNvSpPr>
          <p:nvPr/>
        </p:nvSpPr>
        <p:spPr bwMode="auto">
          <a:xfrm>
            <a:off x="395288" y="333375"/>
            <a:ext cx="7346950" cy="661988"/>
          </a:xfrm>
          <a:prstGeom prst="rect">
            <a:avLst/>
          </a:prstGeom>
          <a:noFill/>
          <a:ln w="9525">
            <a:noFill/>
            <a:miter lim="800000"/>
            <a:headEnd/>
            <a:tailEnd/>
          </a:ln>
        </p:spPr>
        <p:txBody>
          <a:bodyPr>
            <a:spAutoFit/>
          </a:bodyPr>
          <a:lstStyle/>
          <a:p>
            <a:pPr indent="354013">
              <a:lnSpc>
                <a:spcPct val="150000"/>
              </a:lnSpc>
              <a:buClr>
                <a:srgbClr val="C00000"/>
              </a:buClr>
              <a:buFont typeface="Wingdings" pitchFamily="2" charset="2"/>
              <a:buChar char="v"/>
              <a:defRPr/>
            </a:pPr>
            <a:r>
              <a:rPr lang="zh-CN" altLang="en-US" sz="2800" dirty="0">
                <a:solidFill>
                  <a:srgbClr val="006600"/>
                </a:solidFill>
                <a:latin typeface="华文中宋" pitchFamily="2" charset="-122"/>
                <a:ea typeface="华文中宋" pitchFamily="2" charset="-122"/>
                <a:cs typeface="+mj-cs"/>
              </a:rPr>
              <a:t>外语与计算机水平要求</a:t>
            </a:r>
          </a:p>
        </p:txBody>
      </p:sp>
      <p:sp>
        <p:nvSpPr>
          <p:cNvPr id="21" name="AutoShape 3"/>
          <p:cNvSpPr>
            <a:spLocks noChangeArrowheads="1"/>
          </p:cNvSpPr>
          <p:nvPr/>
        </p:nvSpPr>
        <p:spPr bwMode="auto">
          <a:xfrm>
            <a:off x="539750" y="2276475"/>
            <a:ext cx="8137525" cy="1657350"/>
          </a:xfrm>
          <a:prstGeom prst="roundRect">
            <a:avLst>
              <a:gd name="adj" fmla="val 16667"/>
            </a:avLst>
          </a:prstGeom>
          <a:noFill/>
          <a:ln w="25400">
            <a:solidFill>
              <a:srgbClr val="3366FF"/>
            </a:solidFill>
            <a:round/>
            <a:headEnd/>
            <a:tailEnd/>
          </a:ln>
        </p:spPr>
        <p:txBody>
          <a:bodyPr anchor="ctr"/>
          <a:lstStyle/>
          <a:p>
            <a:pPr algn="ctr" fontAlgn="auto">
              <a:spcBef>
                <a:spcPts val="0"/>
              </a:spcBef>
              <a:spcAft>
                <a:spcPts val="1200"/>
              </a:spcAft>
              <a:defRPr/>
            </a:pPr>
            <a:endParaRPr lang="en-US" altLang="zh-CN" sz="2000" kern="0" dirty="0">
              <a:solidFill>
                <a:schemeClr val="tx2"/>
              </a:solidFill>
              <a:latin typeface="黑体" pitchFamily="49" charset="-122"/>
              <a:ea typeface="黑体" pitchFamily="49" charset="-122"/>
            </a:endParaRPr>
          </a:p>
        </p:txBody>
      </p:sp>
      <p:sp>
        <p:nvSpPr>
          <p:cNvPr id="39" name="AutoShape 71"/>
          <p:cNvSpPr>
            <a:spLocks noChangeArrowheads="1"/>
          </p:cNvSpPr>
          <p:nvPr/>
        </p:nvSpPr>
        <p:spPr bwMode="gray">
          <a:xfrm flipH="1">
            <a:off x="755650" y="2852738"/>
            <a:ext cx="1439863" cy="561975"/>
          </a:xfrm>
          <a:prstGeom prst="roundRect">
            <a:avLst>
              <a:gd name="adj" fmla="val 16667"/>
            </a:avLst>
          </a:prstGeom>
          <a:solidFill>
            <a:srgbClr val="2F85F7"/>
          </a:solidFill>
          <a:ln w="12700" algn="ctr">
            <a:solidFill>
              <a:srgbClr val="FFFFFF"/>
            </a:solidFill>
            <a:round/>
            <a:headEnd/>
            <a:tailEnd/>
          </a:ln>
        </p:spPr>
        <p:txBody>
          <a:bodyPr anchor="ctr"/>
          <a:lstStyle/>
          <a:p>
            <a:pPr algn="ctr" fontAlgn="auto">
              <a:lnSpc>
                <a:spcPct val="150000"/>
              </a:lnSpc>
              <a:spcBef>
                <a:spcPts val="0"/>
              </a:spcBef>
              <a:spcAft>
                <a:spcPts val="0"/>
              </a:spcAft>
              <a:defRPr/>
            </a:pPr>
            <a:r>
              <a:rPr lang="zh-CN" altLang="en-US" kern="0" dirty="0">
                <a:solidFill>
                  <a:schemeClr val="bg1"/>
                </a:solidFill>
                <a:latin typeface="黑体" pitchFamily="2" charset="-122"/>
                <a:ea typeface="黑体" pitchFamily="2" charset="-122"/>
              </a:rPr>
              <a:t>外语水平</a:t>
            </a:r>
          </a:p>
        </p:txBody>
      </p:sp>
      <p:sp>
        <p:nvSpPr>
          <p:cNvPr id="19462" name="矩形 40"/>
          <p:cNvSpPr>
            <a:spLocks noChangeArrowheads="1"/>
          </p:cNvSpPr>
          <p:nvPr/>
        </p:nvSpPr>
        <p:spPr bwMode="auto">
          <a:xfrm>
            <a:off x="611188" y="5300663"/>
            <a:ext cx="7848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latinLnBrk="1">
              <a:lnSpc>
                <a:spcPct val="150000"/>
              </a:lnSpc>
            </a:pPr>
            <a:r>
              <a:rPr lang="zh-CN" altLang="en-US" dirty="0">
                <a:solidFill>
                  <a:schemeClr val="tx2"/>
                </a:solidFill>
              </a:rPr>
              <a:t>详细要求及具体免试条件见工信部文件</a:t>
            </a:r>
            <a:endParaRPr lang="en-US" altLang="zh-CN" dirty="0">
              <a:solidFill>
                <a:schemeClr val="tx2"/>
              </a:solidFill>
            </a:endParaRPr>
          </a:p>
          <a:p>
            <a:pPr latinLnBrk="1">
              <a:lnSpc>
                <a:spcPct val="150000"/>
              </a:lnSpc>
            </a:pPr>
            <a:r>
              <a:rPr lang="zh-CN" altLang="en-US" dirty="0">
                <a:solidFill>
                  <a:schemeClr val="tx2"/>
                </a:solidFill>
              </a:rPr>
              <a:t>（人事处网站</a:t>
            </a:r>
            <a:r>
              <a:rPr lang="en-US" altLang="zh-CN" dirty="0">
                <a:solidFill>
                  <a:schemeClr val="tx2"/>
                </a:solidFill>
              </a:rPr>
              <a:t>-</a:t>
            </a:r>
            <a:r>
              <a:rPr lang="en-US" altLang="zh-CN" dirty="0" smtClean="0">
                <a:solidFill>
                  <a:schemeClr val="tx2"/>
                </a:solidFill>
              </a:rPr>
              <a:t>2015</a:t>
            </a:r>
            <a:r>
              <a:rPr lang="zh-CN" altLang="en-US" dirty="0" smtClean="0">
                <a:solidFill>
                  <a:schemeClr val="tx2"/>
                </a:solidFill>
              </a:rPr>
              <a:t>专业</a:t>
            </a:r>
            <a:r>
              <a:rPr lang="zh-CN" altLang="en-US" dirty="0">
                <a:solidFill>
                  <a:schemeClr val="tx2"/>
                </a:solidFill>
              </a:rPr>
              <a:t>技术职务评聘专题</a:t>
            </a:r>
            <a:r>
              <a:rPr lang="en-US" altLang="zh-CN" dirty="0">
                <a:solidFill>
                  <a:schemeClr val="tx2"/>
                </a:solidFill>
              </a:rPr>
              <a:t>-</a:t>
            </a:r>
            <a:r>
              <a:rPr lang="zh-CN" altLang="en-US" dirty="0">
                <a:solidFill>
                  <a:schemeClr val="tx2"/>
                </a:solidFill>
              </a:rPr>
              <a:t>文件</a:t>
            </a:r>
            <a:r>
              <a:rPr lang="en-US" altLang="zh-CN" dirty="0">
                <a:solidFill>
                  <a:schemeClr val="tx2"/>
                </a:solidFill>
              </a:rPr>
              <a:t>5/</a:t>
            </a:r>
            <a:r>
              <a:rPr lang="zh-CN" altLang="en-US" dirty="0">
                <a:solidFill>
                  <a:schemeClr val="tx2"/>
                </a:solidFill>
              </a:rPr>
              <a:t>文件</a:t>
            </a:r>
            <a:r>
              <a:rPr lang="en-US" altLang="zh-CN" dirty="0">
                <a:solidFill>
                  <a:schemeClr val="tx2"/>
                </a:solidFill>
              </a:rPr>
              <a:t>6</a:t>
            </a:r>
            <a:r>
              <a:rPr lang="zh-CN" altLang="en-US" dirty="0">
                <a:solidFill>
                  <a:schemeClr val="tx2"/>
                </a:solidFill>
              </a:rPr>
              <a:t>）</a:t>
            </a:r>
            <a:endParaRPr lang="en-US" altLang="zh-CN" dirty="0">
              <a:solidFill>
                <a:schemeClr val="tx2"/>
              </a:solidFill>
            </a:endParaRPr>
          </a:p>
        </p:txBody>
      </p:sp>
      <p:sp>
        <p:nvSpPr>
          <p:cNvPr id="19463" name="矩形 42"/>
          <p:cNvSpPr>
            <a:spLocks noChangeArrowheads="1"/>
          </p:cNvSpPr>
          <p:nvPr/>
        </p:nvSpPr>
        <p:spPr bwMode="auto">
          <a:xfrm>
            <a:off x="2268538" y="2349500"/>
            <a:ext cx="6191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dirty="0">
                <a:solidFill>
                  <a:schemeClr val="tx2"/>
                </a:solidFill>
              </a:rPr>
              <a:t>参加全国专业技术人员职称外语考试，报名网址：北京市人事考试（</a:t>
            </a:r>
            <a:r>
              <a:rPr lang="en-US" altLang="zh-CN" dirty="0">
                <a:solidFill>
                  <a:schemeClr val="tx2"/>
                </a:solidFill>
              </a:rPr>
              <a:t> </a:t>
            </a:r>
            <a:r>
              <a:rPr lang="en-US" altLang="zh-CN" dirty="0">
                <a:solidFill>
                  <a:schemeClr val="tx2"/>
                </a:solidFill>
                <a:hlinkClick r:id="rId3"/>
              </a:rPr>
              <a:t>http://www.bjrbj.gov.cn/bjpta/</a:t>
            </a:r>
            <a:r>
              <a:rPr lang="zh-CN" altLang="en-US" dirty="0">
                <a:solidFill>
                  <a:schemeClr val="tx2"/>
                </a:solidFill>
              </a:rPr>
              <a:t>）</a:t>
            </a:r>
            <a:endParaRPr lang="en-US" altLang="zh-CN" dirty="0">
              <a:solidFill>
                <a:schemeClr val="tx2"/>
              </a:solidFill>
            </a:endParaRPr>
          </a:p>
          <a:p>
            <a:r>
              <a:rPr lang="zh-CN" altLang="en-US" dirty="0">
                <a:solidFill>
                  <a:schemeClr val="tx2"/>
                </a:solidFill>
              </a:rPr>
              <a:t>报名时间：一般为每年</a:t>
            </a:r>
            <a:r>
              <a:rPr lang="en-US" altLang="zh-CN" dirty="0">
                <a:solidFill>
                  <a:srgbClr val="FF0000"/>
                </a:solidFill>
              </a:rPr>
              <a:t>12</a:t>
            </a:r>
            <a:r>
              <a:rPr lang="zh-CN" altLang="en-US" dirty="0">
                <a:solidFill>
                  <a:srgbClr val="FF0000"/>
                </a:solidFill>
              </a:rPr>
              <a:t>月份</a:t>
            </a:r>
            <a:endParaRPr lang="en-US" altLang="zh-CN" dirty="0">
              <a:solidFill>
                <a:srgbClr val="FF0000"/>
              </a:solidFill>
            </a:endParaRPr>
          </a:p>
          <a:p>
            <a:r>
              <a:rPr lang="zh-CN" altLang="en-US" dirty="0">
                <a:solidFill>
                  <a:schemeClr val="tx2"/>
                </a:solidFill>
              </a:rPr>
              <a:t>考试时间：一般为每年</a:t>
            </a:r>
            <a:r>
              <a:rPr lang="en-US" altLang="zh-CN" dirty="0">
                <a:solidFill>
                  <a:srgbClr val="FF0000"/>
                </a:solidFill>
              </a:rPr>
              <a:t>3</a:t>
            </a:r>
            <a:r>
              <a:rPr lang="zh-CN" altLang="en-US" dirty="0">
                <a:solidFill>
                  <a:srgbClr val="FF0000"/>
                </a:solidFill>
              </a:rPr>
              <a:t>月份</a:t>
            </a:r>
            <a:endParaRPr lang="en-US" altLang="zh-CN" dirty="0">
              <a:solidFill>
                <a:srgbClr val="FF0000"/>
              </a:solidFill>
            </a:endParaRPr>
          </a:p>
          <a:p>
            <a:r>
              <a:rPr lang="zh-CN" altLang="en-US" dirty="0">
                <a:solidFill>
                  <a:srgbClr val="FF0000"/>
                </a:solidFill>
              </a:rPr>
              <a:t>需申报人自行报考，请提前准备报考</a:t>
            </a:r>
          </a:p>
        </p:txBody>
      </p:sp>
      <p:sp>
        <p:nvSpPr>
          <p:cNvPr id="19" name="Rectangle 6"/>
          <p:cNvSpPr>
            <a:spLocks noChangeArrowheads="1"/>
          </p:cNvSpPr>
          <p:nvPr/>
        </p:nvSpPr>
        <p:spPr bwMode="auto">
          <a:xfrm>
            <a:off x="395288" y="1169988"/>
            <a:ext cx="8424862" cy="944562"/>
          </a:xfrm>
          <a:prstGeom prst="rect">
            <a:avLst/>
          </a:prstGeom>
          <a:noFill/>
          <a:ln w="9525">
            <a:noFill/>
            <a:miter lim="800000"/>
            <a:headEnd/>
            <a:tailEnd/>
          </a:ln>
        </p:spPr>
        <p:txBody>
          <a:bodyPr anchor="ctr">
            <a:spAutoFit/>
          </a:bodyPr>
          <a:lstStyle/>
          <a:p>
            <a:pPr marL="342900" indent="282575" algn="just" fontAlgn="auto">
              <a:lnSpc>
                <a:spcPct val="150000"/>
              </a:lnSpc>
              <a:spcBef>
                <a:spcPct val="20000"/>
              </a:spcBef>
              <a:spcAft>
                <a:spcPts val="0"/>
              </a:spcAft>
              <a:buClr>
                <a:srgbClr val="C00000"/>
              </a:buClr>
              <a:buFont typeface="Wingdings" pitchFamily="2" charset="2"/>
              <a:buChar char=""/>
              <a:defRPr/>
            </a:pPr>
            <a:r>
              <a:rPr lang="zh-CN" altLang="en-US" sz="2000" kern="0" dirty="0">
                <a:solidFill>
                  <a:srgbClr val="000000"/>
                </a:solidFill>
                <a:latin typeface="黑体" pitchFamily="49" charset="-122"/>
                <a:ea typeface="黑体" pitchFamily="49" charset="-122"/>
              </a:rPr>
              <a:t>执行文件：</a:t>
            </a:r>
            <a:r>
              <a:rPr lang="en-US" altLang="zh-CN" sz="2000" kern="0" dirty="0">
                <a:solidFill>
                  <a:srgbClr val="000000"/>
                </a:solidFill>
                <a:latin typeface="黑体" pitchFamily="49" charset="-122"/>
                <a:ea typeface="黑体" pitchFamily="49" charset="-122"/>
              </a:rPr>
              <a:t>《</a:t>
            </a:r>
            <a:r>
              <a:rPr lang="zh-CN" altLang="zh-CN" sz="2000" kern="0" dirty="0">
                <a:solidFill>
                  <a:srgbClr val="000000"/>
                </a:solidFill>
                <a:latin typeface="黑体" pitchFamily="49" charset="-122"/>
                <a:ea typeface="黑体" pitchFamily="49" charset="-122"/>
              </a:rPr>
              <a:t>工业和信息化部专业技术职务评聘工作管理办法（试行）》（工信厅人</a:t>
            </a:r>
            <a:r>
              <a:rPr lang="en-US" altLang="zh-CN" sz="2000" kern="0" dirty="0">
                <a:solidFill>
                  <a:srgbClr val="000000"/>
                </a:solidFill>
                <a:latin typeface="黑体" pitchFamily="49" charset="-122"/>
                <a:ea typeface="黑体" pitchFamily="49" charset="-122"/>
              </a:rPr>
              <a:t>[2009]54</a:t>
            </a:r>
            <a:r>
              <a:rPr lang="zh-CN" altLang="zh-CN" sz="2000" kern="0" dirty="0">
                <a:solidFill>
                  <a:srgbClr val="000000"/>
                </a:solidFill>
                <a:latin typeface="黑体" pitchFamily="49" charset="-122"/>
                <a:ea typeface="黑体" pitchFamily="49" charset="-122"/>
              </a:rPr>
              <a:t>号</a:t>
            </a:r>
            <a:r>
              <a:rPr lang="zh-CN" altLang="en-US" sz="2000" kern="0" dirty="0">
                <a:solidFill>
                  <a:srgbClr val="000000"/>
                </a:solidFill>
                <a:latin typeface="黑体" pitchFamily="49" charset="-122"/>
                <a:ea typeface="黑体" pitchFamily="49" charset="-122"/>
              </a:rPr>
              <a:t>）</a:t>
            </a:r>
          </a:p>
        </p:txBody>
      </p:sp>
      <p:sp>
        <p:nvSpPr>
          <p:cNvPr id="24" name="AutoShape 3"/>
          <p:cNvSpPr>
            <a:spLocks noChangeArrowheads="1"/>
          </p:cNvSpPr>
          <p:nvPr/>
        </p:nvSpPr>
        <p:spPr bwMode="auto">
          <a:xfrm>
            <a:off x="539750" y="4221163"/>
            <a:ext cx="8137525" cy="863600"/>
          </a:xfrm>
          <a:prstGeom prst="roundRect">
            <a:avLst>
              <a:gd name="adj" fmla="val 16667"/>
            </a:avLst>
          </a:prstGeom>
          <a:noFill/>
          <a:ln w="25400">
            <a:solidFill>
              <a:srgbClr val="3366FF"/>
            </a:solidFill>
            <a:round/>
            <a:headEnd/>
            <a:tailEnd/>
          </a:ln>
        </p:spPr>
        <p:txBody>
          <a:bodyPr anchor="ctr"/>
          <a:lstStyle/>
          <a:p>
            <a:pPr algn="ctr" fontAlgn="auto">
              <a:spcBef>
                <a:spcPts val="0"/>
              </a:spcBef>
              <a:spcAft>
                <a:spcPts val="1200"/>
              </a:spcAft>
              <a:defRPr/>
            </a:pPr>
            <a:endParaRPr lang="en-US" altLang="zh-CN" sz="2000" kern="0" dirty="0">
              <a:solidFill>
                <a:schemeClr val="tx2"/>
              </a:solidFill>
              <a:latin typeface="黑体" pitchFamily="49" charset="-122"/>
              <a:ea typeface="黑体" pitchFamily="49" charset="-122"/>
            </a:endParaRPr>
          </a:p>
        </p:txBody>
      </p:sp>
      <p:sp>
        <p:nvSpPr>
          <p:cNvPr id="25" name="AutoShape 71"/>
          <p:cNvSpPr>
            <a:spLocks noChangeArrowheads="1"/>
          </p:cNvSpPr>
          <p:nvPr/>
        </p:nvSpPr>
        <p:spPr bwMode="gray">
          <a:xfrm flipH="1">
            <a:off x="755650" y="4379913"/>
            <a:ext cx="1439863" cy="561975"/>
          </a:xfrm>
          <a:prstGeom prst="roundRect">
            <a:avLst>
              <a:gd name="adj" fmla="val 16667"/>
            </a:avLst>
          </a:prstGeom>
          <a:solidFill>
            <a:srgbClr val="2F85F7"/>
          </a:solidFill>
          <a:ln w="12700" algn="ctr">
            <a:solidFill>
              <a:srgbClr val="FFFFFF"/>
            </a:solidFill>
            <a:round/>
            <a:headEnd/>
            <a:tailEnd/>
          </a:ln>
        </p:spPr>
        <p:txBody>
          <a:bodyPr anchor="ctr"/>
          <a:lstStyle/>
          <a:p>
            <a:pPr algn="ctr" fontAlgn="auto">
              <a:lnSpc>
                <a:spcPct val="150000"/>
              </a:lnSpc>
              <a:spcBef>
                <a:spcPts val="0"/>
              </a:spcBef>
              <a:spcAft>
                <a:spcPts val="0"/>
              </a:spcAft>
              <a:defRPr/>
            </a:pPr>
            <a:r>
              <a:rPr lang="zh-CN" altLang="en-US" kern="0" dirty="0">
                <a:solidFill>
                  <a:srgbClr val="FFFFFF"/>
                </a:solidFill>
                <a:latin typeface="黑体" pitchFamily="2" charset="-122"/>
                <a:ea typeface="黑体" pitchFamily="2" charset="-122"/>
              </a:rPr>
              <a:t>计算机水平</a:t>
            </a:r>
          </a:p>
        </p:txBody>
      </p:sp>
      <p:sp>
        <p:nvSpPr>
          <p:cNvPr id="19467" name="矩形 25"/>
          <p:cNvSpPr>
            <a:spLocks noChangeArrowheads="1"/>
          </p:cNvSpPr>
          <p:nvPr/>
        </p:nvSpPr>
        <p:spPr bwMode="auto">
          <a:xfrm>
            <a:off x="2268538" y="4365625"/>
            <a:ext cx="619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r>
              <a:rPr lang="zh-CN" altLang="en-US" dirty="0">
                <a:solidFill>
                  <a:schemeClr val="tx2"/>
                </a:solidFill>
              </a:rPr>
              <a:t>参加全国专业技术人员计算机能力考试，报名网址同上。</a:t>
            </a:r>
            <a:endParaRPr lang="en-US" altLang="zh-CN" dirty="0">
              <a:solidFill>
                <a:schemeClr val="tx2"/>
              </a:solidFill>
            </a:endParaRPr>
          </a:p>
          <a:p>
            <a:r>
              <a:rPr lang="zh-CN" altLang="en-US" dirty="0">
                <a:solidFill>
                  <a:srgbClr val="FF0000"/>
                </a:solidFill>
              </a:rPr>
              <a:t>硕士免考</a:t>
            </a:r>
          </a:p>
        </p:txBody>
      </p:sp>
    </p:spTree>
    <p:extLst>
      <p:ext uri="{BB962C8B-B14F-4D97-AF65-F5344CB8AC3E}">
        <p14:creationId xmlns:p14="http://schemas.microsoft.com/office/powerpoint/2010/main" val="2488325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3BD28EFF-266F-456A-8035-AA53C91DF2E8}" type="slidenum">
              <a:rPr lang="zh-CN" altLang="en-US" b="0"/>
              <a:pPr/>
              <a:t>19</a:t>
            </a:fld>
            <a:endParaRPr lang="en-US" altLang="zh-CN" b="0"/>
          </a:p>
        </p:txBody>
      </p:sp>
      <p:sp>
        <p:nvSpPr>
          <p:cNvPr id="6" name="TextBox 4"/>
          <p:cNvSpPr txBox="1">
            <a:spLocks noChangeArrowheads="1"/>
          </p:cNvSpPr>
          <p:nvPr/>
        </p:nvSpPr>
        <p:spPr bwMode="auto">
          <a:xfrm>
            <a:off x="539750" y="260350"/>
            <a:ext cx="7704138" cy="738188"/>
          </a:xfrm>
          <a:prstGeom prst="rect">
            <a:avLst/>
          </a:prstGeom>
          <a:noFill/>
          <a:ln w="9525">
            <a:noFill/>
            <a:miter lim="800000"/>
            <a:headEnd/>
            <a:tailEnd/>
          </a:ln>
        </p:spPr>
        <p:txBody>
          <a:bodyPr>
            <a:spAutoFit/>
          </a:bodyPr>
          <a:lstStyle/>
          <a:p>
            <a:pPr indent="354013">
              <a:lnSpc>
                <a:spcPct val="150000"/>
              </a:lnSpc>
              <a:buClr>
                <a:srgbClr val="C00000"/>
              </a:buClr>
              <a:buFont typeface="Wingdings" pitchFamily="2" charset="2"/>
              <a:buChar char="v"/>
              <a:defRPr/>
            </a:pPr>
            <a:r>
              <a:rPr lang="zh-CN" altLang="en-US" sz="2800" dirty="0">
                <a:solidFill>
                  <a:srgbClr val="006600"/>
                </a:solidFill>
                <a:latin typeface="华文中宋" pitchFamily="2" charset="-122"/>
                <a:ea typeface="华文中宋" pitchFamily="2" charset="-122"/>
                <a:cs typeface="+mj-cs"/>
              </a:rPr>
              <a:t>业务条件要求</a:t>
            </a:r>
            <a:r>
              <a:rPr lang="en-US" altLang="zh-CN" sz="2800" dirty="0">
                <a:solidFill>
                  <a:srgbClr val="006600"/>
                </a:solidFill>
                <a:latin typeface="华文中宋" pitchFamily="2" charset="-122"/>
                <a:ea typeface="华文中宋" pitchFamily="2" charset="-122"/>
                <a:cs typeface="+mj-cs"/>
              </a:rPr>
              <a:t>-</a:t>
            </a:r>
            <a:r>
              <a:rPr lang="zh-CN" altLang="en-US" sz="2800" dirty="0">
                <a:solidFill>
                  <a:srgbClr val="006600"/>
                </a:solidFill>
                <a:latin typeface="华文中宋" pitchFamily="2" charset="-122"/>
                <a:ea typeface="华文中宋" pitchFamily="2" charset="-122"/>
                <a:cs typeface="+mj-cs"/>
              </a:rPr>
              <a:t>论文（以教育管理系列为例）</a:t>
            </a:r>
          </a:p>
        </p:txBody>
      </p:sp>
      <p:sp>
        <p:nvSpPr>
          <p:cNvPr id="9" name="AutoShape 3"/>
          <p:cNvSpPr>
            <a:spLocks noChangeArrowheads="1"/>
          </p:cNvSpPr>
          <p:nvPr/>
        </p:nvSpPr>
        <p:spPr bwMode="auto">
          <a:xfrm>
            <a:off x="539750" y="1196975"/>
            <a:ext cx="8137525" cy="760413"/>
          </a:xfrm>
          <a:prstGeom prst="roundRect">
            <a:avLst>
              <a:gd name="adj" fmla="val 16667"/>
            </a:avLst>
          </a:prstGeom>
          <a:noFill/>
          <a:ln w="25400">
            <a:solidFill>
              <a:srgbClr val="3366FF"/>
            </a:solidFill>
            <a:round/>
            <a:headEnd/>
            <a:tailEnd/>
          </a:ln>
        </p:spPr>
        <p:txBody>
          <a:bodyPr anchor="ctr"/>
          <a:lstStyle/>
          <a:p>
            <a:pPr algn="ctr" fontAlgn="auto">
              <a:spcBef>
                <a:spcPts val="0"/>
              </a:spcBef>
              <a:spcAft>
                <a:spcPts val="1200"/>
              </a:spcAft>
              <a:defRPr/>
            </a:pPr>
            <a:endParaRPr lang="en-US" altLang="zh-CN" kern="0" dirty="0">
              <a:solidFill>
                <a:schemeClr val="tx2"/>
              </a:solidFill>
              <a:latin typeface="黑体" pitchFamily="49" charset="-122"/>
              <a:ea typeface="黑体" pitchFamily="49" charset="-122"/>
            </a:endParaRPr>
          </a:p>
        </p:txBody>
      </p:sp>
      <p:sp>
        <p:nvSpPr>
          <p:cNvPr id="11" name="文本框 10"/>
          <p:cNvSpPr txBox="1"/>
          <p:nvPr/>
        </p:nvSpPr>
        <p:spPr>
          <a:xfrm>
            <a:off x="684213" y="1403350"/>
            <a:ext cx="7920037" cy="400050"/>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zh-CN" sz="2000" dirty="0">
                <a:solidFill>
                  <a:srgbClr val="FF0000"/>
                </a:solidFill>
              </a:rPr>
              <a:t>以第一作者在中文核心期刊公开发表教育研究与教育管理论文</a:t>
            </a:r>
            <a:r>
              <a:rPr lang="en-US" altLang="zh-CN" sz="2000" dirty="0">
                <a:solidFill>
                  <a:srgbClr val="FF0000"/>
                </a:solidFill>
              </a:rPr>
              <a:t>2</a:t>
            </a:r>
            <a:r>
              <a:rPr lang="zh-CN" altLang="zh-CN" sz="2000" dirty="0">
                <a:solidFill>
                  <a:srgbClr val="FF0000"/>
                </a:solidFill>
              </a:rPr>
              <a:t>篇。</a:t>
            </a:r>
            <a:endParaRPr lang="zh-CN" altLang="en-US" sz="2000" dirty="0">
              <a:solidFill>
                <a:srgbClr val="FF0000"/>
              </a:solidFill>
            </a:endParaRPr>
          </a:p>
        </p:txBody>
      </p:sp>
      <p:sp>
        <p:nvSpPr>
          <p:cNvPr id="21" name="文本框 20"/>
          <p:cNvSpPr txBox="1"/>
          <p:nvPr/>
        </p:nvSpPr>
        <p:spPr>
          <a:xfrm>
            <a:off x="539750" y="4859338"/>
            <a:ext cx="8064500" cy="369887"/>
          </a:xfrm>
          <a:prstGeom prst="rect">
            <a:avLst/>
          </a:prstGeom>
          <a:ln>
            <a:solidFill>
              <a:srgbClr val="3333FF"/>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dirty="0">
                <a:solidFill>
                  <a:schemeClr val="tx2"/>
                </a:solidFill>
              </a:rPr>
              <a:t>注：学术成果和工作业绩须是</a:t>
            </a:r>
            <a:r>
              <a:rPr lang="zh-CN" altLang="en-US" dirty="0">
                <a:solidFill>
                  <a:srgbClr val="FF0000"/>
                </a:solidFill>
              </a:rPr>
              <a:t>任现职以来</a:t>
            </a:r>
            <a:r>
              <a:rPr lang="zh-CN" altLang="en-US" dirty="0">
                <a:solidFill>
                  <a:schemeClr val="tx2"/>
                </a:solidFill>
              </a:rPr>
              <a:t>取得，截止当年</a:t>
            </a:r>
            <a:r>
              <a:rPr lang="en-US" altLang="zh-CN" dirty="0">
                <a:solidFill>
                  <a:srgbClr val="FF0000"/>
                </a:solidFill>
              </a:rPr>
              <a:t>4</a:t>
            </a:r>
            <a:r>
              <a:rPr lang="zh-CN" altLang="en-US" dirty="0">
                <a:solidFill>
                  <a:srgbClr val="FF0000"/>
                </a:solidFill>
              </a:rPr>
              <a:t>月</a:t>
            </a:r>
            <a:r>
              <a:rPr lang="en-US" altLang="zh-CN" dirty="0">
                <a:solidFill>
                  <a:srgbClr val="FF0000"/>
                </a:solidFill>
              </a:rPr>
              <a:t>30</a:t>
            </a:r>
            <a:r>
              <a:rPr lang="zh-CN" altLang="en-US" dirty="0">
                <a:solidFill>
                  <a:srgbClr val="FF0000"/>
                </a:solidFill>
              </a:rPr>
              <a:t>日正式发表</a:t>
            </a:r>
            <a:r>
              <a:rPr lang="zh-CN" altLang="en-US" dirty="0">
                <a:solidFill>
                  <a:schemeClr val="tx2"/>
                </a:solidFill>
              </a:rPr>
              <a:t>。</a:t>
            </a:r>
          </a:p>
        </p:txBody>
      </p:sp>
      <p:sp>
        <p:nvSpPr>
          <p:cNvPr id="20487" name="矩形 21"/>
          <p:cNvSpPr>
            <a:spLocks noChangeArrowheads="1"/>
          </p:cNvSpPr>
          <p:nvPr/>
        </p:nvSpPr>
        <p:spPr bwMode="auto">
          <a:xfrm>
            <a:off x="539750" y="5538834"/>
            <a:ext cx="8712967" cy="41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Aft>
                <a:spcPts val="1200"/>
              </a:spcAft>
            </a:pPr>
            <a:r>
              <a:rPr lang="zh-CN" altLang="en-US" sz="1600" dirty="0">
                <a:solidFill>
                  <a:schemeClr val="tx2"/>
                </a:solidFill>
              </a:rPr>
              <a:t>完整的申报业务条件见</a:t>
            </a:r>
            <a:r>
              <a:rPr lang="en-US" altLang="zh-CN" sz="1600" dirty="0">
                <a:solidFill>
                  <a:schemeClr val="tx2"/>
                </a:solidFill>
              </a:rPr>
              <a:t>《</a:t>
            </a:r>
            <a:r>
              <a:rPr lang="zh-CN" altLang="en-US" sz="1600" dirty="0">
                <a:solidFill>
                  <a:schemeClr val="tx2"/>
                </a:solidFill>
              </a:rPr>
              <a:t>北京理工大学中级专业技术职务申报条件</a:t>
            </a:r>
            <a:r>
              <a:rPr lang="en-US" altLang="zh-CN" sz="1600" dirty="0">
                <a:solidFill>
                  <a:schemeClr val="tx2"/>
                </a:solidFill>
              </a:rPr>
              <a:t>》</a:t>
            </a:r>
            <a:r>
              <a:rPr lang="zh-CN" altLang="en-US" sz="1600" dirty="0">
                <a:solidFill>
                  <a:schemeClr val="tx2"/>
                </a:solidFill>
              </a:rPr>
              <a:t>（人发</a:t>
            </a:r>
            <a:r>
              <a:rPr lang="en-US" altLang="zh-CN" sz="1600" dirty="0">
                <a:solidFill>
                  <a:schemeClr val="tx2"/>
                </a:solidFill>
              </a:rPr>
              <a:t>[2008]20</a:t>
            </a:r>
            <a:r>
              <a:rPr lang="zh-CN" altLang="en-US" sz="1600" dirty="0">
                <a:solidFill>
                  <a:schemeClr val="tx2"/>
                </a:solidFill>
              </a:rPr>
              <a:t>号）</a:t>
            </a:r>
          </a:p>
        </p:txBody>
      </p:sp>
      <p:sp>
        <p:nvSpPr>
          <p:cNvPr id="20488" name="矩形 22"/>
          <p:cNvSpPr>
            <a:spLocks noChangeArrowheads="1"/>
          </p:cNvSpPr>
          <p:nvPr/>
        </p:nvSpPr>
        <p:spPr bwMode="auto">
          <a:xfrm>
            <a:off x="684213" y="2060575"/>
            <a:ext cx="59753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a:solidFill>
                  <a:schemeClr val="tx2"/>
                </a:solidFill>
              </a:rPr>
              <a:t>中文核心期刊</a:t>
            </a:r>
            <a:r>
              <a:rPr lang="zh-CN" altLang="en-US">
                <a:solidFill>
                  <a:schemeClr val="tx2"/>
                </a:solidFill>
              </a:rPr>
              <a:t>：以北京大学出版社发行的</a:t>
            </a:r>
            <a:r>
              <a:rPr lang="en-US" altLang="zh-CN">
                <a:solidFill>
                  <a:schemeClr val="tx2"/>
                </a:solidFill>
              </a:rPr>
              <a:t>《</a:t>
            </a:r>
            <a:r>
              <a:rPr lang="zh-CN" altLang="en-US">
                <a:solidFill>
                  <a:schemeClr val="tx2"/>
                </a:solidFill>
              </a:rPr>
              <a:t>中文核心期刊要目总览</a:t>
            </a:r>
            <a:r>
              <a:rPr lang="en-US" altLang="zh-CN">
                <a:solidFill>
                  <a:schemeClr val="tx2"/>
                </a:solidFill>
              </a:rPr>
              <a:t>》</a:t>
            </a:r>
            <a:r>
              <a:rPr lang="zh-CN" altLang="en-US">
                <a:solidFill>
                  <a:schemeClr val="tx2"/>
                </a:solidFill>
              </a:rPr>
              <a:t>所载刊物为准（目前为</a:t>
            </a:r>
            <a:r>
              <a:rPr lang="en-US" altLang="zh-CN">
                <a:solidFill>
                  <a:schemeClr val="tx2"/>
                </a:solidFill>
              </a:rPr>
              <a:t>2011</a:t>
            </a:r>
            <a:r>
              <a:rPr lang="zh-CN" altLang="en-US">
                <a:solidFill>
                  <a:schemeClr val="tx2"/>
                </a:solidFill>
              </a:rPr>
              <a:t>年版）</a:t>
            </a:r>
            <a:endParaRPr lang="en-US" altLang="zh-CN">
              <a:solidFill>
                <a:schemeClr val="tx2"/>
              </a:solidFill>
            </a:endParaRPr>
          </a:p>
          <a:p>
            <a:pPr>
              <a:lnSpc>
                <a:spcPct val="150000"/>
              </a:lnSpc>
            </a:pPr>
            <a:r>
              <a:rPr lang="zh-CN" altLang="en-US">
                <a:solidFill>
                  <a:schemeClr val="tx2"/>
                </a:solidFill>
              </a:rPr>
              <a:t>被</a:t>
            </a:r>
            <a:r>
              <a:rPr lang="en-US" altLang="zh-CN">
                <a:solidFill>
                  <a:schemeClr val="tx2"/>
                </a:solidFill>
              </a:rPr>
              <a:t>SCI</a:t>
            </a:r>
            <a:r>
              <a:rPr lang="zh-CN" altLang="en-US">
                <a:solidFill>
                  <a:schemeClr val="tx2"/>
                </a:solidFill>
              </a:rPr>
              <a:t>、</a:t>
            </a:r>
            <a:r>
              <a:rPr lang="en-US" altLang="zh-CN">
                <a:solidFill>
                  <a:schemeClr val="tx2"/>
                </a:solidFill>
              </a:rPr>
              <a:t>SSCI</a:t>
            </a:r>
            <a:r>
              <a:rPr lang="zh-CN" altLang="en-US">
                <a:solidFill>
                  <a:schemeClr val="tx2"/>
                </a:solidFill>
              </a:rPr>
              <a:t>、</a:t>
            </a:r>
            <a:r>
              <a:rPr lang="en-US" altLang="zh-CN">
                <a:solidFill>
                  <a:schemeClr val="tx2"/>
                </a:solidFill>
              </a:rPr>
              <a:t>EI</a:t>
            </a:r>
            <a:r>
              <a:rPr lang="zh-CN" altLang="en-US">
                <a:solidFill>
                  <a:schemeClr val="tx2"/>
                </a:solidFill>
              </a:rPr>
              <a:t>、</a:t>
            </a:r>
            <a:r>
              <a:rPr lang="en-US" altLang="zh-CN">
                <a:solidFill>
                  <a:schemeClr val="tx2"/>
                </a:solidFill>
              </a:rPr>
              <a:t>CSSCI</a:t>
            </a:r>
            <a:r>
              <a:rPr lang="zh-CN" altLang="en-US">
                <a:solidFill>
                  <a:schemeClr val="tx2"/>
                </a:solidFill>
              </a:rPr>
              <a:t>收录的论文可视为国内核心期刊文章。</a:t>
            </a:r>
            <a:endParaRPr lang="en-US" altLang="zh-CN">
              <a:solidFill>
                <a:schemeClr val="tx2"/>
              </a:solidFill>
            </a:endParaRPr>
          </a:p>
          <a:p>
            <a:pPr>
              <a:lnSpc>
                <a:spcPct val="150000"/>
              </a:lnSpc>
            </a:pPr>
            <a:r>
              <a:rPr lang="en-US" altLang="zh-CN">
                <a:solidFill>
                  <a:schemeClr val="tx2"/>
                </a:solidFill>
              </a:rPr>
              <a:t>CSSCI</a:t>
            </a:r>
            <a:r>
              <a:rPr lang="zh-CN" altLang="en-US">
                <a:solidFill>
                  <a:schemeClr val="tx2"/>
                </a:solidFill>
              </a:rPr>
              <a:t>：依据南京大学中国社会科学研究评价中心“中文社会科学引文索引”为准。</a:t>
            </a:r>
          </a:p>
        </p:txBody>
      </p:sp>
      <p:pic>
        <p:nvPicPr>
          <p:cNvPr id="20489" name="图片 23" descr="中文核心期刊目录.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2133600"/>
            <a:ext cx="1666875" cy="23542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33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2</a:t>
            </a:fld>
            <a:endParaRPr lang="en-US" altLang="zh-CN"/>
          </a:p>
        </p:txBody>
      </p:sp>
      <p:sp>
        <p:nvSpPr>
          <p:cNvPr id="6" name="标题 2"/>
          <p:cNvSpPr txBox="1">
            <a:spLocks/>
          </p:cNvSpPr>
          <p:nvPr/>
        </p:nvSpPr>
        <p:spPr>
          <a:xfrm>
            <a:off x="395536" y="146022"/>
            <a:ext cx="8229600" cy="421483"/>
          </a:xfrm>
          <a:prstGeom prst="rect">
            <a:avLst/>
          </a:prstGeom>
        </p:spPr>
        <p:txBody>
          <a:bodyPr/>
          <a:lstStyle/>
          <a:p>
            <a:pPr algn="ctr" eaLnBrk="1" fontAlgn="auto" hangingPunct="1">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汇报提纲</a:t>
            </a:r>
          </a:p>
          <a:p>
            <a:pPr algn="ctr" eaLnBrk="1" fontAlgn="auto" hangingPunct="1">
              <a:spcBef>
                <a:spcPts val="0"/>
              </a:spcBef>
              <a:spcAft>
                <a:spcPts val="0"/>
              </a:spcAft>
              <a:defRPr/>
            </a:pPr>
            <a:endParaRPr lang="en-US" altLang="zh-CN" dirty="0">
              <a:solidFill>
                <a:srgbClr val="006600"/>
              </a:solidFill>
              <a:latin typeface="华文楷体" panose="02010600040101010101" pitchFamily="2" charset="-122"/>
              <a:ea typeface="华文楷体" panose="02010600040101010101" pitchFamily="2" charset="-122"/>
              <a:cs typeface="+mj-cs"/>
            </a:endParaRPr>
          </a:p>
        </p:txBody>
      </p:sp>
      <p:grpSp>
        <p:nvGrpSpPr>
          <p:cNvPr id="7" name="组合 6"/>
          <p:cNvGrpSpPr/>
          <p:nvPr/>
        </p:nvGrpSpPr>
        <p:grpSpPr>
          <a:xfrm>
            <a:off x="792313" y="598261"/>
            <a:ext cx="7740860" cy="2853122"/>
            <a:chOff x="3808413" y="1166817"/>
            <a:chExt cx="2340000" cy="2953027"/>
          </a:xfrm>
        </p:grpSpPr>
        <p:sp>
          <p:nvSpPr>
            <p:cNvPr id="8" name="Rectangle 6">
              <a:hlinkClick r:id="rId3"/>
            </p:cNvPr>
            <p:cNvSpPr>
              <a:spLocks noChangeArrowheads="1"/>
            </p:cNvSpPr>
            <p:nvPr/>
          </p:nvSpPr>
          <p:spPr bwMode="auto">
            <a:xfrm>
              <a:off x="3808413" y="1166817"/>
              <a:ext cx="2340000" cy="773636"/>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defRPr/>
              </a:pPr>
              <a:r>
                <a:rPr lang="zh-CN" altLang="en-US" sz="2000" kern="0" spc="200" dirty="0" smtClean="0">
                  <a:solidFill>
                    <a:schemeClr val="bg1"/>
                  </a:solidFill>
                  <a:latin typeface="微软雅黑" panose="020B0503020204020204" pitchFamily="34" charset="-122"/>
                  <a:ea typeface="微软雅黑" panose="020B0503020204020204" pitchFamily="34" charset="-122"/>
                </a:rPr>
                <a:t>职员评聘</a:t>
              </a:r>
              <a:endParaRPr lang="en-US" altLang="zh-CN" sz="2000" kern="0" spc="200" dirty="0">
                <a:solidFill>
                  <a:schemeClr val="bg1"/>
                </a:solidFill>
                <a:latin typeface="微软雅黑" panose="020B0503020204020204" pitchFamily="34" charset="-122"/>
                <a:ea typeface="微软雅黑" panose="020B0503020204020204" pitchFamily="34" charset="-122"/>
              </a:endParaRPr>
            </a:p>
          </p:txBody>
        </p:sp>
        <p:sp>
          <p:nvSpPr>
            <p:cNvPr id="9" name="Rectangle 9"/>
            <p:cNvSpPr>
              <a:spLocks noChangeArrowheads="1"/>
            </p:cNvSpPr>
            <p:nvPr/>
          </p:nvSpPr>
          <p:spPr bwMode="auto">
            <a:xfrm>
              <a:off x="3808413" y="1940453"/>
              <a:ext cx="2340000" cy="2179391"/>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5"/>
            <p:cNvSpPr>
              <a:spLocks noChangeArrowheads="1"/>
            </p:cNvSpPr>
            <p:nvPr/>
          </p:nvSpPr>
          <p:spPr bwMode="gray">
            <a:xfrm>
              <a:off x="3917759" y="1940453"/>
              <a:ext cx="2170794" cy="19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历史沿革</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评审文件</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申报条件</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评审程序</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smtClean="0">
                  <a:solidFill>
                    <a:srgbClr val="333333"/>
                  </a:solidFill>
                  <a:latin typeface="微软雅黑" panose="020B0503020204020204" pitchFamily="34" charset="-122"/>
                  <a:ea typeface="微软雅黑" panose="020B0503020204020204" pitchFamily="34" charset="-122"/>
                  <a:cs typeface="Arial" charset="0"/>
                </a:rPr>
                <a:t>提交材料</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p:txBody>
        </p:sp>
      </p:grpSp>
      <p:grpSp>
        <p:nvGrpSpPr>
          <p:cNvPr id="21" name="组合 20"/>
          <p:cNvGrpSpPr/>
          <p:nvPr/>
        </p:nvGrpSpPr>
        <p:grpSpPr>
          <a:xfrm>
            <a:off x="805135" y="3663219"/>
            <a:ext cx="7740860" cy="2430077"/>
            <a:chOff x="3808413" y="1191483"/>
            <a:chExt cx="2340000" cy="2928361"/>
          </a:xfrm>
        </p:grpSpPr>
        <p:sp>
          <p:nvSpPr>
            <p:cNvPr id="22" name="Rectangle 6">
              <a:hlinkClick r:id="rId3"/>
            </p:cNvPr>
            <p:cNvSpPr>
              <a:spLocks noChangeArrowheads="1"/>
            </p:cNvSpPr>
            <p:nvPr/>
          </p:nvSpPr>
          <p:spPr bwMode="auto">
            <a:xfrm>
              <a:off x="3808413" y="1191483"/>
              <a:ext cx="2340000" cy="773635"/>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defRPr/>
              </a:pPr>
              <a:r>
                <a:rPr lang="zh-CN" altLang="en-US" sz="2000" kern="0" spc="200" dirty="0" smtClean="0">
                  <a:solidFill>
                    <a:schemeClr val="bg1"/>
                  </a:solidFill>
                  <a:latin typeface="微软雅黑" panose="020B0503020204020204" pitchFamily="34" charset="-122"/>
                  <a:ea typeface="微软雅黑" panose="020B0503020204020204" pitchFamily="34" charset="-122"/>
                </a:rPr>
                <a:t>专业技术职务认定及评聘</a:t>
              </a:r>
              <a:endParaRPr lang="en-US" altLang="zh-CN" sz="2000" kern="0" spc="200" dirty="0">
                <a:solidFill>
                  <a:schemeClr val="bg1"/>
                </a:solidFill>
                <a:latin typeface="微软雅黑" panose="020B0503020204020204" pitchFamily="34" charset="-122"/>
                <a:ea typeface="微软雅黑" panose="020B0503020204020204" pitchFamily="34" charset="-122"/>
              </a:endParaRPr>
            </a:p>
          </p:txBody>
        </p:sp>
        <p:sp>
          <p:nvSpPr>
            <p:cNvPr id="23" name="Rectangle 9"/>
            <p:cNvSpPr>
              <a:spLocks noChangeArrowheads="1"/>
            </p:cNvSpPr>
            <p:nvPr/>
          </p:nvSpPr>
          <p:spPr bwMode="auto">
            <a:xfrm>
              <a:off x="3808413" y="1940453"/>
              <a:ext cx="2340000" cy="2179391"/>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24" name="Rectangle 5"/>
            <p:cNvSpPr>
              <a:spLocks noChangeArrowheads="1"/>
            </p:cNvSpPr>
            <p:nvPr/>
          </p:nvSpPr>
          <p:spPr bwMode="gray">
            <a:xfrm>
              <a:off x="3917759" y="1940453"/>
              <a:ext cx="2170794" cy="19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专业技术职务认定</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中级专业技术职务评审</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高级专业技术职务</a:t>
              </a:r>
              <a:r>
                <a:rPr lang="zh-CN" altLang="en-US" dirty="0" smtClean="0">
                  <a:solidFill>
                    <a:srgbClr val="333333"/>
                  </a:solidFill>
                  <a:latin typeface="微软雅黑" panose="020B0503020204020204" pitchFamily="34" charset="-122"/>
                  <a:ea typeface="微软雅黑" panose="020B0503020204020204" pitchFamily="34" charset="-122"/>
                  <a:cs typeface="Arial" charset="0"/>
                </a:rPr>
                <a:t>评审</a:t>
              </a:r>
              <a:endParaRPr lang="en-US" altLang="zh-CN" dirty="0" smtClean="0">
                <a:solidFill>
                  <a:srgbClr val="333333"/>
                </a:solidFill>
                <a:latin typeface="微软雅黑" panose="020B0503020204020204" pitchFamily="34" charset="-122"/>
                <a:ea typeface="微软雅黑" panose="020B0503020204020204" pitchFamily="34" charset="-122"/>
                <a:cs typeface="Arial" charset="0"/>
              </a:endParaRPr>
            </a:p>
            <a:p>
              <a:pPr marL="285730" indent="-285730">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提醒</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p:txBody>
        </p:sp>
      </p:grpSp>
    </p:spTree>
    <p:extLst>
      <p:ext uri="{BB962C8B-B14F-4D97-AF65-F5344CB8AC3E}">
        <p14:creationId xmlns:p14="http://schemas.microsoft.com/office/powerpoint/2010/main" val="105539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CBA607F4-8CF3-4D3F-B0DE-DC21571B9157}" type="slidenum">
              <a:rPr lang="zh-CN" altLang="en-US" b="0"/>
              <a:pPr/>
              <a:t>20</a:t>
            </a:fld>
            <a:endParaRPr lang="en-US" altLang="zh-CN" b="0"/>
          </a:p>
        </p:txBody>
      </p:sp>
      <p:sp>
        <p:nvSpPr>
          <p:cNvPr id="6" name="TextBox 4"/>
          <p:cNvSpPr txBox="1">
            <a:spLocks noChangeArrowheads="1"/>
          </p:cNvSpPr>
          <p:nvPr/>
        </p:nvSpPr>
        <p:spPr bwMode="auto">
          <a:xfrm>
            <a:off x="539750" y="44450"/>
            <a:ext cx="8604250" cy="738188"/>
          </a:xfrm>
          <a:prstGeom prst="rect">
            <a:avLst/>
          </a:prstGeom>
          <a:noFill/>
          <a:ln w="9525">
            <a:noFill/>
            <a:miter lim="800000"/>
            <a:headEnd/>
            <a:tailEnd/>
          </a:ln>
        </p:spPr>
        <p:txBody>
          <a:bodyPr>
            <a:spAutoFit/>
          </a:bodyPr>
          <a:lstStyle/>
          <a:p>
            <a:pPr indent="354013">
              <a:lnSpc>
                <a:spcPct val="150000"/>
              </a:lnSpc>
              <a:buClr>
                <a:srgbClr val="C00000"/>
              </a:buClr>
              <a:buFont typeface="Wingdings" pitchFamily="2" charset="2"/>
              <a:buChar char="v"/>
              <a:defRPr/>
            </a:pPr>
            <a:r>
              <a:rPr lang="zh-CN" altLang="en-US" sz="2800" dirty="0">
                <a:solidFill>
                  <a:srgbClr val="006600"/>
                </a:solidFill>
                <a:latin typeface="华文中宋" pitchFamily="2" charset="-122"/>
                <a:ea typeface="华文中宋" pitchFamily="2" charset="-122"/>
                <a:cs typeface="+mj-cs"/>
              </a:rPr>
              <a:t>中级专业技术职务职称评审流程</a:t>
            </a:r>
          </a:p>
        </p:txBody>
      </p:sp>
      <p:sp>
        <p:nvSpPr>
          <p:cNvPr id="8" name="文本框 7"/>
          <p:cNvSpPr txBox="1"/>
          <p:nvPr/>
        </p:nvSpPr>
        <p:spPr>
          <a:xfrm>
            <a:off x="539750" y="5651500"/>
            <a:ext cx="8064500" cy="369888"/>
          </a:xfrm>
          <a:prstGeom prst="rect">
            <a:avLst/>
          </a:prstGeom>
          <a:ln>
            <a:solidFill>
              <a:srgbClr val="3333FF"/>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dirty="0">
                <a:solidFill>
                  <a:schemeClr val="tx2"/>
                </a:solidFill>
              </a:rPr>
              <a:t>注：详细评审程序以当年度专业技术职务评聘文件为准</a:t>
            </a:r>
          </a:p>
        </p:txBody>
      </p:sp>
      <p:pic>
        <p:nvPicPr>
          <p:cNvPr id="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 y="724694"/>
            <a:ext cx="86995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752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fld id="{2646B089-D388-48DB-8673-CB3FD4FAEAD9}" type="slidenum">
              <a:rPr lang="zh-CN" altLang="en-US" b="0"/>
              <a:pPr/>
              <a:t>21</a:t>
            </a:fld>
            <a:endParaRPr lang="en-US" altLang="zh-CN" b="0"/>
          </a:p>
        </p:txBody>
      </p:sp>
      <p:graphicFrame>
        <p:nvGraphicFramePr>
          <p:cNvPr id="6" name="表格 5"/>
          <p:cNvGraphicFramePr>
            <a:graphicFrameLocks noGrp="1"/>
          </p:cNvGraphicFramePr>
          <p:nvPr>
            <p:extLst>
              <p:ext uri="{D42A27DB-BD31-4B8C-83A1-F6EECF244321}">
                <p14:modId xmlns:p14="http://schemas.microsoft.com/office/powerpoint/2010/main" val="425560319"/>
              </p:ext>
            </p:extLst>
          </p:nvPr>
        </p:nvGraphicFramePr>
        <p:xfrm>
          <a:off x="251520" y="984296"/>
          <a:ext cx="8823324" cy="4526042"/>
        </p:xfrm>
        <a:graphic>
          <a:graphicData uri="http://schemas.openxmlformats.org/drawingml/2006/table">
            <a:tbl>
              <a:tblPr firstRow="1" bandRow="1">
                <a:tableStyleId>{5C22544A-7EE6-4342-B048-85BDC9FD1C3A}</a:tableStyleId>
              </a:tblPr>
              <a:tblGrid>
                <a:gridCol w="1887150"/>
                <a:gridCol w="3468087"/>
                <a:gridCol w="3468087"/>
              </a:tblGrid>
              <a:tr h="563201">
                <a:tc>
                  <a:txBody>
                    <a:bodyPr/>
                    <a:lstStyle/>
                    <a:p>
                      <a:pPr algn="ctr"/>
                      <a:endParaRPr lang="zh-CN" altLang="en-US" sz="1800" dirty="0"/>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800" dirty="0" smtClean="0"/>
                        <a:t>副研究员</a:t>
                      </a:r>
                      <a:endParaRPr lang="zh-CN" altLang="en-US" sz="1800" dirty="0"/>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800" dirty="0" smtClean="0"/>
                        <a:t>研究员</a:t>
                      </a:r>
                      <a:endParaRPr lang="zh-CN" altLang="en-US" sz="1800" dirty="0"/>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6769">
                <a:tc>
                  <a:txBody>
                    <a:bodyPr/>
                    <a:lstStyle/>
                    <a:p>
                      <a:pPr algn="ctr"/>
                      <a:r>
                        <a:rPr lang="zh-CN" altLang="en-US" sz="1800" b="1" dirty="0" smtClean="0">
                          <a:solidFill>
                            <a:schemeClr val="tx2"/>
                          </a:solidFill>
                        </a:rPr>
                        <a:t>一、管理工作</a:t>
                      </a:r>
                      <a:endParaRPr lang="zh-CN" altLang="en-US" sz="1800" b="1" dirty="0">
                        <a:solidFill>
                          <a:schemeClr val="tx2"/>
                        </a:solidFill>
                      </a:endParaRP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smtClean="0">
                          <a:solidFill>
                            <a:schemeClr val="tx2"/>
                          </a:solidFill>
                        </a:rPr>
                        <a:t>1.</a:t>
                      </a:r>
                      <a:r>
                        <a:rPr lang="zh-CN" altLang="en-US" sz="1600" dirty="0" smtClean="0">
                          <a:solidFill>
                            <a:schemeClr val="tx2"/>
                          </a:solidFill>
                        </a:rPr>
                        <a:t>从事管理工作</a:t>
                      </a:r>
                      <a:r>
                        <a:rPr lang="en-US" altLang="zh-CN" sz="1600" b="0" dirty="0" smtClean="0">
                          <a:solidFill>
                            <a:schemeClr val="tx2"/>
                          </a:solidFill>
                        </a:rPr>
                        <a:t>5</a:t>
                      </a:r>
                      <a:r>
                        <a:rPr lang="zh-CN" altLang="en-US" sz="1600" b="0" dirty="0" smtClean="0">
                          <a:solidFill>
                            <a:schemeClr val="tx2"/>
                          </a:solidFill>
                        </a:rPr>
                        <a:t>年</a:t>
                      </a:r>
                      <a:r>
                        <a:rPr lang="zh-CN" altLang="en-US" sz="1600" dirty="0" smtClean="0">
                          <a:solidFill>
                            <a:schemeClr val="tx2"/>
                          </a:solidFill>
                        </a:rPr>
                        <a:t>以上，任中级专业技术职务</a:t>
                      </a:r>
                      <a:r>
                        <a:rPr lang="en-US" altLang="zh-CN" sz="1600" dirty="0" smtClean="0">
                          <a:solidFill>
                            <a:schemeClr val="tx2"/>
                          </a:solidFill>
                        </a:rPr>
                        <a:t>5</a:t>
                      </a:r>
                      <a:r>
                        <a:rPr lang="zh-CN" altLang="en-US" sz="1600" dirty="0" smtClean="0">
                          <a:solidFill>
                            <a:schemeClr val="tx2"/>
                          </a:solidFill>
                        </a:rPr>
                        <a:t>年以上；</a:t>
                      </a:r>
                      <a:endParaRPr lang="en-US" altLang="zh-CN" sz="1600" dirty="0" smtClean="0">
                        <a:solidFill>
                          <a:schemeClr val="tx2"/>
                        </a:solidFill>
                      </a:endParaRPr>
                    </a:p>
                    <a:p>
                      <a:pPr algn="l"/>
                      <a:r>
                        <a:rPr lang="en-US" altLang="zh-CN" sz="1600" dirty="0" smtClean="0">
                          <a:solidFill>
                            <a:schemeClr val="tx2"/>
                          </a:solidFill>
                        </a:rPr>
                        <a:t>2.</a:t>
                      </a:r>
                      <a:r>
                        <a:rPr lang="zh-CN" altLang="en-US" sz="1600" dirty="0" smtClean="0">
                          <a:solidFill>
                            <a:schemeClr val="tx2"/>
                          </a:solidFill>
                        </a:rPr>
                        <a:t>主持提出或拟定重要的工作意见、规划、政策文件等</a:t>
                      </a:r>
                      <a:r>
                        <a:rPr lang="en-US" altLang="zh-CN" sz="1600" dirty="0" smtClean="0">
                          <a:solidFill>
                            <a:schemeClr val="tx2"/>
                          </a:solidFill>
                        </a:rPr>
                        <a:t>2</a:t>
                      </a:r>
                      <a:r>
                        <a:rPr lang="zh-CN" altLang="en-US" sz="1600" dirty="0" smtClean="0">
                          <a:solidFill>
                            <a:schemeClr val="tx2"/>
                          </a:solidFill>
                        </a:rPr>
                        <a:t>项以上。</a:t>
                      </a:r>
                      <a:endParaRPr lang="zh-CN" altLang="en-US" sz="1600" dirty="0">
                        <a:solidFill>
                          <a:schemeClr val="tx2"/>
                        </a:solidFill>
                      </a:endParaRP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smtClean="0">
                          <a:solidFill>
                            <a:schemeClr val="tx2"/>
                          </a:solidFill>
                        </a:rPr>
                        <a:t>1.</a:t>
                      </a:r>
                      <a:r>
                        <a:rPr lang="zh-CN" altLang="en-US" sz="1600" dirty="0" smtClean="0">
                          <a:solidFill>
                            <a:schemeClr val="tx2"/>
                          </a:solidFill>
                        </a:rPr>
                        <a:t>从事管理工作</a:t>
                      </a:r>
                      <a:r>
                        <a:rPr lang="en-US" altLang="zh-CN" sz="1600" dirty="0" smtClean="0">
                          <a:solidFill>
                            <a:schemeClr val="tx2"/>
                          </a:solidFill>
                        </a:rPr>
                        <a:t>6</a:t>
                      </a:r>
                      <a:r>
                        <a:rPr lang="zh-CN" altLang="en-US" sz="1600" dirty="0" smtClean="0">
                          <a:solidFill>
                            <a:schemeClr val="tx2"/>
                          </a:solidFill>
                        </a:rPr>
                        <a:t>年以上，任副高级专业技术职务</a:t>
                      </a:r>
                      <a:r>
                        <a:rPr lang="en-US" altLang="zh-CN" sz="1600" dirty="0" smtClean="0">
                          <a:solidFill>
                            <a:schemeClr val="tx2"/>
                          </a:solidFill>
                        </a:rPr>
                        <a:t>5</a:t>
                      </a:r>
                      <a:r>
                        <a:rPr lang="zh-CN" altLang="en-US" sz="1600" dirty="0" smtClean="0">
                          <a:solidFill>
                            <a:schemeClr val="tx2"/>
                          </a:solidFill>
                        </a:rPr>
                        <a:t>年以上；</a:t>
                      </a:r>
                      <a:endParaRPr lang="en-US" altLang="zh-CN" sz="16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2"/>
                          </a:solidFill>
                        </a:rPr>
                        <a:t>2.</a:t>
                      </a:r>
                      <a:r>
                        <a:rPr lang="zh-CN" altLang="en-US" sz="1600" dirty="0" smtClean="0">
                          <a:solidFill>
                            <a:schemeClr val="tx2"/>
                          </a:solidFill>
                        </a:rPr>
                        <a:t>主持提出或拟定重要的工作意见、规划、政策文件等</a:t>
                      </a:r>
                      <a:r>
                        <a:rPr lang="en-US" altLang="zh-CN" sz="1600" dirty="0" smtClean="0">
                          <a:solidFill>
                            <a:schemeClr val="tx2"/>
                          </a:solidFill>
                        </a:rPr>
                        <a:t>4</a:t>
                      </a:r>
                      <a:r>
                        <a:rPr lang="zh-CN" altLang="en-US" sz="1600" dirty="0" smtClean="0">
                          <a:solidFill>
                            <a:schemeClr val="tx2"/>
                          </a:solidFill>
                        </a:rPr>
                        <a:t>项以上。</a:t>
                      </a: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3889">
                <a:tc>
                  <a:txBody>
                    <a:bodyPr/>
                    <a:lstStyle/>
                    <a:p>
                      <a:pPr algn="ctr"/>
                      <a:r>
                        <a:rPr lang="zh-CN" altLang="en-US" sz="1800" b="1" dirty="0" smtClean="0">
                          <a:solidFill>
                            <a:schemeClr val="tx2"/>
                          </a:solidFill>
                        </a:rPr>
                        <a:t>二、论文及著作</a:t>
                      </a:r>
                      <a:endParaRPr lang="zh-CN" altLang="en-US" sz="1800" b="1" dirty="0">
                        <a:solidFill>
                          <a:schemeClr val="tx2"/>
                        </a:solidFill>
                      </a:endParaRP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smtClean="0">
                          <a:solidFill>
                            <a:schemeClr val="tx2"/>
                          </a:solidFill>
                        </a:rPr>
                        <a:t>1.</a:t>
                      </a:r>
                      <a:r>
                        <a:rPr lang="zh-CN" altLang="en-US" sz="1600" dirty="0" smtClean="0">
                          <a:solidFill>
                            <a:schemeClr val="tx2"/>
                          </a:solidFill>
                        </a:rPr>
                        <a:t>以第一作者发表核心期刊论文</a:t>
                      </a:r>
                      <a:r>
                        <a:rPr lang="en-US" altLang="zh-CN" sz="1600" dirty="0" smtClean="0">
                          <a:solidFill>
                            <a:schemeClr val="tx2"/>
                          </a:solidFill>
                        </a:rPr>
                        <a:t>5</a:t>
                      </a:r>
                      <a:r>
                        <a:rPr lang="zh-CN" altLang="en-US" sz="1600" dirty="0" smtClean="0">
                          <a:solidFill>
                            <a:schemeClr val="tx2"/>
                          </a:solidFill>
                        </a:rPr>
                        <a:t>篇；</a:t>
                      </a:r>
                      <a:endParaRPr lang="en-US" altLang="zh-CN" sz="1600" dirty="0" smtClean="0">
                        <a:solidFill>
                          <a:schemeClr val="tx2"/>
                        </a:solidFill>
                      </a:endParaRPr>
                    </a:p>
                    <a:p>
                      <a:pPr algn="l"/>
                      <a:r>
                        <a:rPr lang="en-US" altLang="zh-CN" sz="1600" dirty="0" smtClean="0">
                          <a:solidFill>
                            <a:schemeClr val="tx2"/>
                          </a:solidFill>
                        </a:rPr>
                        <a:t>2.</a:t>
                      </a:r>
                      <a:r>
                        <a:rPr lang="zh-CN" altLang="en-US" sz="1600" dirty="0" smtClean="0">
                          <a:solidFill>
                            <a:schemeClr val="tx2"/>
                          </a:solidFill>
                        </a:rPr>
                        <a:t>出版或编写学术专著</a:t>
                      </a:r>
                      <a:r>
                        <a:rPr lang="en-US" altLang="zh-CN" sz="1600" dirty="0" smtClean="0">
                          <a:solidFill>
                            <a:schemeClr val="tx2"/>
                          </a:solidFill>
                        </a:rPr>
                        <a:t>20</a:t>
                      </a:r>
                      <a:r>
                        <a:rPr lang="zh-CN" altLang="en-US" sz="1600" dirty="0" smtClean="0">
                          <a:solidFill>
                            <a:schemeClr val="tx2"/>
                          </a:solidFill>
                        </a:rPr>
                        <a:t>万字以上；</a:t>
                      </a:r>
                      <a:endParaRPr lang="en-US" altLang="zh-CN" sz="1600" dirty="0" smtClean="0">
                        <a:solidFill>
                          <a:schemeClr val="tx2"/>
                        </a:solidFill>
                      </a:endParaRPr>
                    </a:p>
                    <a:p>
                      <a:pPr algn="l"/>
                      <a:r>
                        <a:rPr lang="en-US" altLang="zh-CN" sz="1600" dirty="0" smtClean="0">
                          <a:solidFill>
                            <a:schemeClr val="tx2"/>
                          </a:solidFill>
                        </a:rPr>
                        <a:t>3.</a:t>
                      </a:r>
                      <a:r>
                        <a:rPr lang="zh-CN" altLang="en-US" sz="1600" dirty="0" smtClean="0">
                          <a:solidFill>
                            <a:schemeClr val="tx2"/>
                          </a:solidFill>
                        </a:rPr>
                        <a:t>作为主编或副主编出版研究文集。</a:t>
                      </a:r>
                      <a:endParaRPr lang="zh-CN" altLang="en-US" sz="1600" dirty="0">
                        <a:solidFill>
                          <a:schemeClr val="tx2"/>
                        </a:solidFill>
                      </a:endParaRP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smtClean="0">
                          <a:solidFill>
                            <a:schemeClr val="tx2"/>
                          </a:solidFill>
                        </a:rPr>
                        <a:t>1.</a:t>
                      </a:r>
                      <a:r>
                        <a:rPr lang="zh-CN" altLang="en-US" sz="1600" dirty="0" smtClean="0">
                          <a:solidFill>
                            <a:schemeClr val="tx2"/>
                          </a:solidFill>
                        </a:rPr>
                        <a:t>以第一作者发表核心期刊论文</a:t>
                      </a:r>
                      <a:r>
                        <a:rPr lang="en-US" altLang="zh-CN" sz="1600" dirty="0" smtClean="0">
                          <a:solidFill>
                            <a:schemeClr val="tx2"/>
                          </a:solidFill>
                        </a:rPr>
                        <a:t>10</a:t>
                      </a:r>
                      <a:r>
                        <a:rPr lang="zh-CN" altLang="en-US" sz="1600" dirty="0" smtClean="0">
                          <a:solidFill>
                            <a:schemeClr val="tx2"/>
                          </a:solidFill>
                        </a:rPr>
                        <a:t>篇；</a:t>
                      </a:r>
                      <a:endParaRPr lang="en-US" altLang="zh-CN" sz="1600" dirty="0" smtClean="0">
                        <a:solidFill>
                          <a:schemeClr val="tx2"/>
                        </a:solidFill>
                      </a:endParaRPr>
                    </a:p>
                    <a:p>
                      <a:pPr algn="l"/>
                      <a:r>
                        <a:rPr lang="en-US" altLang="zh-CN" sz="1600" dirty="0" smtClean="0">
                          <a:solidFill>
                            <a:schemeClr val="tx2"/>
                          </a:solidFill>
                        </a:rPr>
                        <a:t>2.</a:t>
                      </a:r>
                      <a:r>
                        <a:rPr lang="zh-CN" altLang="en-US" sz="1600" dirty="0" smtClean="0">
                          <a:solidFill>
                            <a:schemeClr val="tx2"/>
                          </a:solidFill>
                        </a:rPr>
                        <a:t>出版或编写学术专著</a:t>
                      </a:r>
                      <a:r>
                        <a:rPr lang="en-US" altLang="zh-CN" sz="1600" dirty="0" smtClean="0">
                          <a:solidFill>
                            <a:schemeClr val="tx2"/>
                          </a:solidFill>
                        </a:rPr>
                        <a:t>30</a:t>
                      </a:r>
                      <a:r>
                        <a:rPr lang="zh-CN" altLang="en-US" sz="1600" dirty="0" smtClean="0">
                          <a:solidFill>
                            <a:schemeClr val="tx2"/>
                          </a:solidFill>
                        </a:rPr>
                        <a:t>万字以上；</a:t>
                      </a:r>
                      <a:endParaRPr lang="en-US" altLang="zh-CN" sz="1600" dirty="0" smtClean="0">
                        <a:solidFill>
                          <a:schemeClr val="tx2"/>
                        </a:solidFill>
                      </a:endParaRPr>
                    </a:p>
                    <a:p>
                      <a:pPr algn="l"/>
                      <a:r>
                        <a:rPr lang="en-US" altLang="zh-CN" sz="1600" dirty="0" smtClean="0">
                          <a:solidFill>
                            <a:schemeClr val="tx2"/>
                          </a:solidFill>
                        </a:rPr>
                        <a:t>3.</a:t>
                      </a:r>
                      <a:r>
                        <a:rPr lang="zh-CN" altLang="en-US" sz="1600" dirty="0" smtClean="0">
                          <a:solidFill>
                            <a:schemeClr val="tx2"/>
                          </a:solidFill>
                        </a:rPr>
                        <a:t>作为主编出版研究文集。</a:t>
                      </a:r>
                      <a:endParaRPr lang="zh-CN" altLang="en-US" sz="1600" dirty="0">
                        <a:solidFill>
                          <a:schemeClr val="tx2"/>
                        </a:solidFill>
                      </a:endParaRP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2103">
                <a:tc>
                  <a:txBody>
                    <a:bodyPr/>
                    <a:lstStyle/>
                    <a:p>
                      <a:pPr algn="ctr"/>
                      <a:r>
                        <a:rPr lang="zh-CN" altLang="en-US" sz="1800" b="1" dirty="0" smtClean="0">
                          <a:solidFill>
                            <a:schemeClr val="tx2"/>
                          </a:solidFill>
                        </a:rPr>
                        <a:t>三、成果及奖励</a:t>
                      </a:r>
                      <a:endParaRPr lang="zh-CN" altLang="en-US" sz="1800" b="1" dirty="0">
                        <a:solidFill>
                          <a:schemeClr val="tx2"/>
                        </a:solidFill>
                      </a:endParaRP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smtClean="0">
                          <a:solidFill>
                            <a:schemeClr val="tx2"/>
                          </a:solidFill>
                        </a:rPr>
                        <a:t>1.</a:t>
                      </a:r>
                      <a:r>
                        <a:rPr lang="zh-CN" altLang="en-US" sz="1600" dirty="0" smtClean="0">
                          <a:solidFill>
                            <a:schemeClr val="tx2"/>
                          </a:solidFill>
                        </a:rPr>
                        <a:t>获得国家级或省部级科研、教学奖；</a:t>
                      </a:r>
                      <a:endParaRPr lang="en-US" altLang="zh-CN" sz="1600" dirty="0" smtClean="0">
                        <a:solidFill>
                          <a:schemeClr val="tx2"/>
                        </a:solidFill>
                      </a:endParaRPr>
                    </a:p>
                    <a:p>
                      <a:pPr algn="l"/>
                      <a:r>
                        <a:rPr lang="en-US" altLang="zh-CN" sz="1600" dirty="0" smtClean="0">
                          <a:solidFill>
                            <a:schemeClr val="tx2"/>
                          </a:solidFill>
                        </a:rPr>
                        <a:t>2.</a:t>
                      </a:r>
                      <a:r>
                        <a:rPr lang="zh-CN" altLang="en-US" sz="1600" dirty="0" smtClean="0">
                          <a:solidFill>
                            <a:schemeClr val="tx2"/>
                          </a:solidFill>
                        </a:rPr>
                        <a:t>省部级以上管理工作先进个人；</a:t>
                      </a:r>
                      <a:endParaRPr lang="en-US" altLang="zh-CN" sz="1600" dirty="0" smtClean="0">
                        <a:solidFill>
                          <a:schemeClr val="tx2"/>
                        </a:solidFill>
                      </a:endParaRPr>
                    </a:p>
                    <a:p>
                      <a:pPr algn="l"/>
                      <a:r>
                        <a:rPr lang="en-US" altLang="zh-CN" sz="1600" dirty="0" smtClean="0">
                          <a:solidFill>
                            <a:schemeClr val="tx2"/>
                          </a:solidFill>
                        </a:rPr>
                        <a:t>3.</a:t>
                      </a:r>
                      <a:r>
                        <a:rPr lang="zh-CN" altLang="en-US" sz="1600" dirty="0" smtClean="0">
                          <a:solidFill>
                            <a:schemeClr val="tx2"/>
                          </a:solidFill>
                        </a:rPr>
                        <a:t>作为部门负责人，单位获省部级以上先进集体奖；</a:t>
                      </a:r>
                      <a:endParaRPr lang="en-US" altLang="zh-CN" sz="1600" dirty="0" smtClean="0">
                        <a:solidFill>
                          <a:schemeClr val="tx2"/>
                        </a:solidFill>
                      </a:endParaRPr>
                    </a:p>
                    <a:p>
                      <a:pPr algn="l"/>
                      <a:r>
                        <a:rPr lang="en-US" altLang="zh-CN" sz="1600" dirty="0" smtClean="0">
                          <a:solidFill>
                            <a:schemeClr val="tx2"/>
                          </a:solidFill>
                        </a:rPr>
                        <a:t>4.</a:t>
                      </a:r>
                      <a:r>
                        <a:rPr lang="zh-CN" altLang="en-US" sz="1600" dirty="0" smtClean="0">
                          <a:solidFill>
                            <a:schemeClr val="tx2"/>
                          </a:solidFill>
                        </a:rPr>
                        <a:t>主持或参加省部级以上的管理课题。</a:t>
                      </a:r>
                      <a:endParaRPr lang="zh-CN" altLang="en-US" sz="1600" dirty="0">
                        <a:solidFill>
                          <a:schemeClr val="tx2"/>
                        </a:solidFill>
                      </a:endParaRP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smtClean="0">
                          <a:solidFill>
                            <a:schemeClr val="tx2"/>
                          </a:solidFill>
                        </a:rPr>
                        <a:t>1.</a:t>
                      </a:r>
                      <a:r>
                        <a:rPr lang="zh-CN" altLang="en-US" sz="1600" dirty="0" smtClean="0">
                          <a:solidFill>
                            <a:schemeClr val="tx2"/>
                          </a:solidFill>
                        </a:rPr>
                        <a:t>获得国家级科研、教学一等奖前七名，二等奖前五名；</a:t>
                      </a:r>
                      <a:endParaRPr lang="en-US" altLang="zh-CN" sz="1600" dirty="0" smtClean="0">
                        <a:solidFill>
                          <a:schemeClr val="tx2"/>
                        </a:solidFill>
                      </a:endParaRPr>
                    </a:p>
                    <a:p>
                      <a:pPr algn="l"/>
                      <a:r>
                        <a:rPr lang="en-US" altLang="zh-CN" sz="1600" dirty="0" smtClean="0">
                          <a:solidFill>
                            <a:schemeClr val="tx2"/>
                          </a:solidFill>
                        </a:rPr>
                        <a:t>2.</a:t>
                      </a:r>
                      <a:r>
                        <a:rPr lang="zh-CN" altLang="en-US" sz="1600" dirty="0" smtClean="0">
                          <a:solidFill>
                            <a:schemeClr val="tx2"/>
                          </a:solidFill>
                        </a:rPr>
                        <a:t>获得省部级科研、教学一等奖前四名，二等奖前三名，三等奖前二名；</a:t>
                      </a:r>
                      <a:endParaRPr lang="en-US" altLang="zh-CN" sz="1600" dirty="0" smtClean="0">
                        <a:solidFill>
                          <a:schemeClr val="tx2"/>
                        </a:solidFill>
                      </a:endParaRPr>
                    </a:p>
                    <a:p>
                      <a:pPr algn="l"/>
                      <a:r>
                        <a:rPr lang="en-US" altLang="zh-CN" sz="1600" dirty="0" smtClean="0">
                          <a:solidFill>
                            <a:schemeClr val="tx2"/>
                          </a:solidFill>
                        </a:rPr>
                        <a:t>2.</a:t>
                      </a:r>
                      <a:r>
                        <a:rPr lang="zh-CN" altLang="en-US" sz="1600" dirty="0" smtClean="0">
                          <a:solidFill>
                            <a:schemeClr val="tx2"/>
                          </a:solidFill>
                        </a:rPr>
                        <a:t>省部级以上管理工作先进个人；</a:t>
                      </a:r>
                      <a:endParaRPr lang="en-US" altLang="zh-CN" sz="1600" dirty="0" smtClean="0">
                        <a:solidFill>
                          <a:schemeClr val="tx2"/>
                        </a:solidFill>
                      </a:endParaRPr>
                    </a:p>
                    <a:p>
                      <a:pPr algn="l"/>
                      <a:r>
                        <a:rPr lang="en-US" altLang="zh-CN" sz="1600" dirty="0" smtClean="0">
                          <a:solidFill>
                            <a:schemeClr val="tx2"/>
                          </a:solidFill>
                        </a:rPr>
                        <a:t>3.</a:t>
                      </a:r>
                      <a:r>
                        <a:rPr lang="zh-CN" altLang="en-US" sz="1600" dirty="0" smtClean="0">
                          <a:solidFill>
                            <a:schemeClr val="tx2"/>
                          </a:solidFill>
                        </a:rPr>
                        <a:t>作为部门负责人，单位获省部级以上先进集体奖；</a:t>
                      </a:r>
                      <a:endParaRPr lang="en-US" altLang="zh-CN" sz="1600" dirty="0" smtClean="0">
                        <a:solidFill>
                          <a:schemeClr val="tx2"/>
                        </a:solidFill>
                      </a:endParaRPr>
                    </a:p>
                    <a:p>
                      <a:pPr algn="l"/>
                      <a:r>
                        <a:rPr lang="en-US" altLang="zh-CN" sz="1600" dirty="0" smtClean="0">
                          <a:solidFill>
                            <a:schemeClr val="tx2"/>
                          </a:solidFill>
                        </a:rPr>
                        <a:t>4.</a:t>
                      </a:r>
                      <a:r>
                        <a:rPr lang="zh-CN" altLang="en-US" sz="1600" dirty="0" smtClean="0">
                          <a:solidFill>
                            <a:schemeClr val="tx2"/>
                          </a:solidFill>
                        </a:rPr>
                        <a:t>主持省部级以上的管理课题。</a:t>
                      </a:r>
                    </a:p>
                  </a:txBody>
                  <a:tcPr marL="91455" marR="91455"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文本框 20"/>
          <p:cNvSpPr txBox="1"/>
          <p:nvPr/>
        </p:nvSpPr>
        <p:spPr>
          <a:xfrm>
            <a:off x="539750" y="5544221"/>
            <a:ext cx="8064500" cy="369887"/>
          </a:xfrm>
          <a:prstGeom prst="rect">
            <a:avLst/>
          </a:prstGeom>
          <a:ln>
            <a:solidFill>
              <a:srgbClr val="3333FF"/>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dirty="0">
                <a:solidFill>
                  <a:schemeClr val="tx2"/>
                </a:solidFill>
              </a:rPr>
              <a:t>注：一为必备项，二、三项需分别满足</a:t>
            </a:r>
            <a:r>
              <a:rPr lang="en-US" altLang="zh-CN" dirty="0">
                <a:solidFill>
                  <a:schemeClr val="tx2"/>
                </a:solidFill>
              </a:rPr>
              <a:t>1</a:t>
            </a:r>
            <a:r>
              <a:rPr lang="zh-CN" altLang="en-US" dirty="0">
                <a:solidFill>
                  <a:schemeClr val="tx2"/>
                </a:solidFill>
              </a:rPr>
              <a:t>条或以上。</a:t>
            </a:r>
          </a:p>
        </p:txBody>
      </p:sp>
      <p:sp>
        <p:nvSpPr>
          <p:cNvPr id="22555" name="矩形 21"/>
          <p:cNvSpPr>
            <a:spLocks noChangeArrowheads="1"/>
          </p:cNvSpPr>
          <p:nvPr/>
        </p:nvSpPr>
        <p:spPr bwMode="auto">
          <a:xfrm>
            <a:off x="539750" y="5822950"/>
            <a:ext cx="8064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lnSpc>
                <a:spcPct val="150000"/>
              </a:lnSpc>
              <a:spcAft>
                <a:spcPts val="1200"/>
              </a:spcAft>
            </a:pPr>
            <a:r>
              <a:rPr lang="en-US" altLang="zh-CN" sz="1600" dirty="0">
                <a:solidFill>
                  <a:schemeClr val="tx2"/>
                </a:solidFill>
              </a:rPr>
              <a:t>《</a:t>
            </a:r>
            <a:r>
              <a:rPr lang="zh-CN" altLang="en-US" sz="1600" dirty="0">
                <a:solidFill>
                  <a:schemeClr val="tx2"/>
                </a:solidFill>
              </a:rPr>
              <a:t>北京理工大学高级专业技术职务岗位申报基本条件（修订）</a:t>
            </a:r>
            <a:r>
              <a:rPr lang="en-US" altLang="zh-CN" sz="1600" dirty="0">
                <a:solidFill>
                  <a:schemeClr val="tx2"/>
                </a:solidFill>
              </a:rPr>
              <a:t>》</a:t>
            </a:r>
            <a:r>
              <a:rPr lang="zh-CN" altLang="en-US" sz="1600" dirty="0">
                <a:solidFill>
                  <a:schemeClr val="tx2"/>
                </a:solidFill>
              </a:rPr>
              <a:t>（办发</a:t>
            </a:r>
            <a:r>
              <a:rPr lang="en-US" altLang="zh-CN" sz="1600" dirty="0">
                <a:solidFill>
                  <a:schemeClr val="tx2"/>
                </a:solidFill>
              </a:rPr>
              <a:t>[2012]23</a:t>
            </a:r>
            <a:r>
              <a:rPr lang="zh-CN" altLang="en-US" sz="1600" dirty="0">
                <a:solidFill>
                  <a:schemeClr val="tx2"/>
                </a:solidFill>
              </a:rPr>
              <a:t>号）</a:t>
            </a:r>
          </a:p>
        </p:txBody>
      </p:sp>
      <p:sp>
        <p:nvSpPr>
          <p:cNvPr id="7" name="标题 2"/>
          <p:cNvSpPr>
            <a:spLocks noGrp="1"/>
          </p:cNvSpPr>
          <p:nvPr>
            <p:ph type="title"/>
          </p:nvPr>
        </p:nvSpPr>
        <p:spPr>
          <a:xfrm>
            <a:off x="374642" y="91225"/>
            <a:ext cx="8229600" cy="561975"/>
          </a:xfrm>
        </p:spPr>
        <p:txBody>
          <a:bodyPr/>
          <a:lstStyle/>
          <a:p>
            <a:pPr algn="l" eaLnBrk="1" fontAlgn="auto" hangingPunct="1">
              <a:spcBef>
                <a:spcPts val="0"/>
              </a:spcBef>
              <a:spcAft>
                <a:spcPts val="0"/>
              </a:spcAft>
              <a:defRPr/>
            </a:pPr>
            <a:r>
              <a:rPr lang="zh-CN" altLang="en-US" sz="2400" i="0" dirty="0" smtClean="0">
                <a:solidFill>
                  <a:srgbClr val="006600"/>
                </a:solidFill>
                <a:latin typeface="华文楷体" panose="02010600040101010101" pitchFamily="2" charset="-122"/>
                <a:ea typeface="华文楷体" panose="02010600040101010101" pitchFamily="2" charset="-122"/>
              </a:rPr>
              <a:t>二、专业</a:t>
            </a:r>
            <a:r>
              <a:rPr lang="zh-CN" altLang="en-US" sz="2400" i="0" dirty="0">
                <a:solidFill>
                  <a:srgbClr val="006600"/>
                </a:solidFill>
                <a:latin typeface="华文楷体" panose="02010600040101010101" pitchFamily="2" charset="-122"/>
                <a:ea typeface="华文楷体" panose="02010600040101010101" pitchFamily="2" charset="-122"/>
              </a:rPr>
              <a:t>技术职务</a:t>
            </a:r>
            <a:r>
              <a:rPr lang="zh-CN" altLang="en-US" sz="2400" i="0" dirty="0" smtClean="0">
                <a:solidFill>
                  <a:srgbClr val="006600"/>
                </a:solidFill>
                <a:latin typeface="华文楷体" panose="02010600040101010101" pitchFamily="2" charset="-122"/>
                <a:ea typeface="华文楷体" panose="02010600040101010101" pitchFamily="2" charset="-122"/>
              </a:rPr>
              <a:t>评审</a:t>
            </a:r>
            <a:r>
              <a:rPr lang="en-US" altLang="zh-CN" sz="2400" i="0" dirty="0" smtClean="0">
                <a:solidFill>
                  <a:srgbClr val="006600"/>
                </a:solidFill>
                <a:latin typeface="华文楷体" panose="02010600040101010101" pitchFamily="2" charset="-122"/>
                <a:ea typeface="华文楷体" panose="02010600040101010101" pitchFamily="2" charset="-122"/>
              </a:rPr>
              <a:t>-</a:t>
            </a:r>
            <a:r>
              <a:rPr lang="zh-CN" altLang="en-US" sz="2400" i="0" dirty="0" smtClean="0">
                <a:solidFill>
                  <a:srgbClr val="006600"/>
                </a:solidFill>
                <a:latin typeface="华文楷体" panose="02010600040101010101" pitchFamily="2" charset="-122"/>
                <a:ea typeface="华文楷体" panose="02010600040101010101" pitchFamily="2" charset="-122"/>
              </a:rPr>
              <a:t>高级</a:t>
            </a:r>
            <a:endParaRPr lang="en-US" altLang="zh-CN" sz="2400" i="0" dirty="0">
              <a:solidFill>
                <a:srgbClr val="006600"/>
              </a:solidFill>
              <a:latin typeface="华文楷体" panose="02010600040101010101" pitchFamily="2" charset="-122"/>
              <a:ea typeface="华文楷体" panose="02010600040101010101" pitchFamily="2" charset="-122"/>
            </a:endParaRPr>
          </a:p>
        </p:txBody>
      </p:sp>
      <p:cxnSp>
        <p:nvCxnSpPr>
          <p:cNvPr id="9" name="直接连接符 8"/>
          <p:cNvCxnSpPr/>
          <p:nvPr/>
        </p:nvCxnSpPr>
        <p:spPr bwMode="auto">
          <a:xfrm>
            <a:off x="539750" y="548680"/>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10" name="TextBox 6"/>
          <p:cNvSpPr txBox="1">
            <a:spLocks noChangeArrowheads="1"/>
          </p:cNvSpPr>
          <p:nvPr/>
        </p:nvSpPr>
        <p:spPr bwMode="auto">
          <a:xfrm>
            <a:off x="374642" y="530170"/>
            <a:ext cx="5903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u"/>
            </a:pPr>
            <a:r>
              <a:rPr lang="zh-CN" altLang="en-US" sz="2400" dirty="0"/>
              <a:t>高级专业技术职务业务条件要求：</a:t>
            </a:r>
          </a:p>
        </p:txBody>
      </p:sp>
    </p:spTree>
    <p:extLst>
      <p:ext uri="{BB962C8B-B14F-4D97-AF65-F5344CB8AC3E}">
        <p14:creationId xmlns:p14="http://schemas.microsoft.com/office/powerpoint/2010/main" val="3065802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b="0">
              <a:solidFill>
                <a:srgbClr val="1D528D"/>
              </a:solidFill>
            </a:endParaRPr>
          </a:p>
        </p:txBody>
      </p:sp>
      <p:sp>
        <p:nvSpPr>
          <p:cNvPr id="11" name="标题 2"/>
          <p:cNvSpPr>
            <a:spLocks noGrp="1"/>
          </p:cNvSpPr>
          <p:nvPr>
            <p:ph type="title"/>
          </p:nvPr>
        </p:nvSpPr>
        <p:spPr>
          <a:xfrm>
            <a:off x="457200" y="441325"/>
            <a:ext cx="8229600" cy="561975"/>
          </a:xfrm>
        </p:spPr>
        <p:txBody>
          <a:bodyPr/>
          <a:lstStyle/>
          <a:p>
            <a:pPr algn="l" eaLnBrk="1" fontAlgn="auto" hangingPunct="1">
              <a:spcBef>
                <a:spcPts val="0"/>
              </a:spcBef>
              <a:spcAft>
                <a:spcPts val="0"/>
              </a:spcAft>
              <a:defRPr/>
            </a:pPr>
            <a:r>
              <a:rPr lang="zh-CN" altLang="en-US" sz="2400" i="0" dirty="0" smtClean="0">
                <a:solidFill>
                  <a:srgbClr val="006600"/>
                </a:solidFill>
                <a:latin typeface="华文楷体" panose="02010600040101010101" pitchFamily="2" charset="-122"/>
                <a:ea typeface="华文楷体" panose="02010600040101010101" pitchFamily="2" charset="-122"/>
              </a:rPr>
              <a:t>二、专业</a:t>
            </a:r>
            <a:r>
              <a:rPr lang="zh-CN" altLang="en-US" sz="2400" i="0" dirty="0">
                <a:solidFill>
                  <a:srgbClr val="006600"/>
                </a:solidFill>
                <a:latin typeface="华文楷体" panose="02010600040101010101" pitchFamily="2" charset="-122"/>
                <a:ea typeface="华文楷体" panose="02010600040101010101" pitchFamily="2" charset="-122"/>
              </a:rPr>
              <a:t>技术职务</a:t>
            </a:r>
            <a:r>
              <a:rPr lang="zh-CN" altLang="en-US" sz="2400" i="0" dirty="0" smtClean="0">
                <a:solidFill>
                  <a:srgbClr val="006600"/>
                </a:solidFill>
                <a:latin typeface="华文楷体" panose="02010600040101010101" pitchFamily="2" charset="-122"/>
                <a:ea typeface="华文楷体" panose="02010600040101010101" pitchFamily="2" charset="-122"/>
              </a:rPr>
              <a:t>评审</a:t>
            </a:r>
            <a:r>
              <a:rPr lang="en-US" altLang="zh-CN" sz="2400" i="0" dirty="0" smtClean="0">
                <a:solidFill>
                  <a:srgbClr val="006600"/>
                </a:solidFill>
                <a:latin typeface="华文楷体" panose="02010600040101010101" pitchFamily="2" charset="-122"/>
                <a:ea typeface="华文楷体" panose="02010600040101010101" pitchFamily="2" charset="-122"/>
              </a:rPr>
              <a:t>-</a:t>
            </a:r>
            <a:r>
              <a:rPr lang="zh-CN" altLang="en-US" sz="2400" i="0" dirty="0" smtClean="0">
                <a:solidFill>
                  <a:srgbClr val="006600"/>
                </a:solidFill>
                <a:latin typeface="华文楷体" panose="02010600040101010101" pitchFamily="2" charset="-122"/>
                <a:ea typeface="华文楷体" panose="02010600040101010101" pitchFamily="2" charset="-122"/>
              </a:rPr>
              <a:t>高级</a:t>
            </a:r>
            <a:endParaRPr lang="en-US" altLang="zh-CN" sz="2400" i="0" dirty="0">
              <a:solidFill>
                <a:srgbClr val="006600"/>
              </a:solidFill>
              <a:latin typeface="华文楷体" panose="02010600040101010101" pitchFamily="2" charset="-122"/>
              <a:ea typeface="华文楷体" panose="02010600040101010101" pitchFamily="2" charset="-122"/>
            </a:endParaRPr>
          </a:p>
        </p:txBody>
      </p:sp>
      <p:cxnSp>
        <p:nvCxnSpPr>
          <p:cNvPr id="29" name="直接连接符 28"/>
          <p:cNvCxnSpPr/>
          <p:nvPr/>
        </p:nvCxnSpPr>
        <p:spPr bwMode="auto">
          <a:xfrm>
            <a:off x="539750" y="981075"/>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21516" name="内容占位符 2"/>
          <p:cNvSpPr txBox="1">
            <a:spLocks/>
          </p:cNvSpPr>
          <p:nvPr/>
        </p:nvSpPr>
        <p:spPr bwMode="auto">
          <a:xfrm>
            <a:off x="250825" y="1125538"/>
            <a:ext cx="7921625" cy="2159000"/>
          </a:xfrm>
          <a:prstGeom prst="rect">
            <a:avLst/>
          </a:prstGeom>
          <a:noFill/>
          <a:ln w="9525">
            <a:noFill/>
            <a:miter lim="800000"/>
            <a:headEnd/>
            <a:tailEnd/>
          </a:ln>
        </p:spPr>
        <p:txBody>
          <a:bodyPr/>
          <a:lstStyle/>
          <a:p>
            <a:pPr marL="342900" indent="282575" algn="just" fontAlgn="auto">
              <a:lnSpc>
                <a:spcPct val="150000"/>
              </a:lnSpc>
              <a:spcBef>
                <a:spcPct val="20000"/>
              </a:spcBef>
              <a:spcAft>
                <a:spcPts val="0"/>
              </a:spcAft>
              <a:buClr>
                <a:srgbClr val="C00000"/>
              </a:buClr>
              <a:buFont typeface="Wingdings" pitchFamily="2" charset="2"/>
              <a:buChar char=""/>
              <a:defRPr/>
            </a:pPr>
            <a:r>
              <a:rPr lang="zh-CN" altLang="en-US" sz="2000" dirty="0" smtClean="0">
                <a:solidFill>
                  <a:srgbClr val="000000"/>
                </a:solidFill>
                <a:latin typeface="Arial" charset="0"/>
              </a:rPr>
              <a:t>评审</a:t>
            </a:r>
            <a:r>
              <a:rPr lang="zh-CN" altLang="en-US" sz="2000" dirty="0">
                <a:solidFill>
                  <a:srgbClr val="000000"/>
                </a:solidFill>
                <a:latin typeface="Arial" charset="0"/>
              </a:rPr>
              <a:t>流程：</a:t>
            </a:r>
          </a:p>
          <a:p>
            <a:pPr marL="342900" algn="just" fontAlgn="auto">
              <a:lnSpc>
                <a:spcPct val="150000"/>
              </a:lnSpc>
              <a:spcBef>
                <a:spcPct val="20000"/>
              </a:spcBef>
              <a:spcAft>
                <a:spcPts val="0"/>
              </a:spcAft>
              <a:buClr>
                <a:srgbClr val="C00000"/>
              </a:buClr>
              <a:defRPr/>
            </a:pPr>
            <a:endParaRPr lang="en-US" altLang="zh-CN" sz="2000" dirty="0">
              <a:solidFill>
                <a:srgbClr val="000000"/>
              </a:solidFill>
              <a:latin typeface="Arial" charset="0"/>
            </a:endParaRPr>
          </a:p>
          <a:p>
            <a:pPr marL="342900" indent="282575" algn="just" fontAlgn="auto">
              <a:lnSpc>
                <a:spcPct val="150000"/>
              </a:lnSpc>
              <a:spcBef>
                <a:spcPct val="20000"/>
              </a:spcBef>
              <a:spcAft>
                <a:spcPts val="0"/>
              </a:spcAft>
              <a:buClr>
                <a:srgbClr val="C00000"/>
              </a:buClr>
              <a:buFont typeface="Wingdings" pitchFamily="2" charset="2"/>
              <a:buChar char=""/>
              <a:defRPr/>
            </a:pPr>
            <a:endParaRPr lang="zh-CN" altLang="en-US" sz="2000" kern="0" dirty="0">
              <a:solidFill>
                <a:srgbClr val="000000"/>
              </a:solidFill>
              <a:latin typeface="黑体" pitchFamily="49" charset="-122"/>
              <a:ea typeface="黑体" pitchFamily="49" charset="-122"/>
            </a:endParaRPr>
          </a:p>
        </p:txBody>
      </p:sp>
      <p:sp>
        <p:nvSpPr>
          <p:cNvPr id="22534" name="矩形 20"/>
          <p:cNvSpPr>
            <a:spLocks noChangeArrowheads="1"/>
          </p:cNvSpPr>
          <p:nvPr/>
        </p:nvSpPr>
        <p:spPr bwMode="auto">
          <a:xfrm>
            <a:off x="323850" y="5705512"/>
            <a:ext cx="8496300" cy="45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dirty="0">
                <a:solidFill>
                  <a:srgbClr val="000000"/>
                </a:solidFill>
              </a:rPr>
              <a:t>文件可至人事处网站（</a:t>
            </a:r>
            <a:r>
              <a:rPr lang="en-US" altLang="zh-CN" dirty="0">
                <a:solidFill>
                  <a:srgbClr val="000000"/>
                </a:solidFill>
              </a:rPr>
              <a:t>renshichu.bit.edu.cn</a:t>
            </a:r>
            <a:r>
              <a:rPr lang="zh-CN" altLang="en-US" dirty="0">
                <a:solidFill>
                  <a:srgbClr val="000000"/>
                </a:solidFill>
              </a:rPr>
              <a:t>）</a:t>
            </a:r>
            <a:r>
              <a:rPr lang="en-US" altLang="zh-CN" dirty="0">
                <a:solidFill>
                  <a:srgbClr val="000000"/>
                </a:solidFill>
              </a:rPr>
              <a:t>-- </a:t>
            </a:r>
            <a:r>
              <a:rPr lang="en-US" altLang="zh-CN" dirty="0" smtClean="0">
                <a:solidFill>
                  <a:srgbClr val="000000"/>
                </a:solidFill>
              </a:rPr>
              <a:t>2015</a:t>
            </a:r>
            <a:r>
              <a:rPr lang="zh-CN" altLang="en-US" dirty="0" smtClean="0">
                <a:solidFill>
                  <a:srgbClr val="000000"/>
                </a:solidFill>
              </a:rPr>
              <a:t>专业</a:t>
            </a:r>
            <a:r>
              <a:rPr lang="zh-CN" altLang="en-US" dirty="0">
                <a:solidFill>
                  <a:srgbClr val="000000"/>
                </a:solidFill>
              </a:rPr>
              <a:t>技术职务评聘专题下载</a:t>
            </a:r>
          </a:p>
        </p:txBody>
      </p:sp>
      <p:pic>
        <p:nvPicPr>
          <p:cNvPr id="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1" y="1543050"/>
            <a:ext cx="8910638"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933499"/>
      </p:ext>
    </p:extLst>
  </p:cSld>
  <p:clrMapOvr>
    <a:masterClrMapping/>
  </p:clrMapOvr>
  <p:transition advTm="6079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23</a:t>
            </a:fld>
            <a:endParaRPr lang="en-US" altLang="zh-CN"/>
          </a:p>
        </p:txBody>
      </p:sp>
      <p:cxnSp>
        <p:nvCxnSpPr>
          <p:cNvPr id="5" name="直接连接符 4"/>
          <p:cNvCxnSpPr/>
          <p:nvPr/>
        </p:nvCxnSpPr>
        <p:spPr bwMode="auto">
          <a:xfrm>
            <a:off x="467310" y="836712"/>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6" name="标题 2"/>
          <p:cNvSpPr txBox="1">
            <a:spLocks/>
          </p:cNvSpPr>
          <p:nvPr/>
        </p:nvSpPr>
        <p:spPr>
          <a:xfrm>
            <a:off x="387657" y="246908"/>
            <a:ext cx="8229600" cy="421483"/>
          </a:xfrm>
          <a:prstGeom prst="rect">
            <a:avLst/>
          </a:prstGeom>
        </p:spPr>
        <p:txBody>
          <a:bodyPr/>
          <a:lstStyle/>
          <a:p>
            <a:pPr eaLnBrk="1" fontAlgn="auto" hangingPunct="1">
              <a:spcBef>
                <a:spcPts val="0"/>
              </a:spcBef>
              <a:spcAft>
                <a:spcPts val="0"/>
              </a:spcAft>
              <a:defRPr/>
            </a:pPr>
            <a:r>
              <a:rPr lang="zh-CN" altLang="en-US" sz="2400" dirty="0">
                <a:solidFill>
                  <a:srgbClr val="006600"/>
                </a:solidFill>
                <a:latin typeface="华文楷体" panose="02010600040101010101" pitchFamily="2" charset="-122"/>
                <a:ea typeface="华文楷体" panose="02010600040101010101" pitchFamily="2" charset="-122"/>
                <a:cs typeface="+mj-cs"/>
              </a:rPr>
              <a:t>四</a:t>
            </a:r>
            <a:r>
              <a:rPr lang="zh-CN" altLang="en-US" sz="2400" dirty="0" smtClean="0">
                <a:solidFill>
                  <a:srgbClr val="006600"/>
                </a:solidFill>
                <a:latin typeface="华文楷体" panose="02010600040101010101" pitchFamily="2" charset="-122"/>
                <a:ea typeface="华文楷体" panose="02010600040101010101" pitchFamily="2" charset="-122"/>
                <a:cs typeface="+mj-cs"/>
              </a:rPr>
              <a:t>、提醒事项</a:t>
            </a:r>
            <a:r>
              <a:rPr lang="en-US" altLang="zh-CN" sz="2400" dirty="0" smtClean="0">
                <a:solidFill>
                  <a:srgbClr val="006600"/>
                </a:solidFill>
                <a:latin typeface="华文楷体" panose="02010600040101010101" pitchFamily="2" charset="-122"/>
                <a:ea typeface="华文楷体" panose="02010600040101010101" pitchFamily="2" charset="-122"/>
                <a:cs typeface="+mj-cs"/>
              </a:rPr>
              <a:t>-</a:t>
            </a:r>
            <a:r>
              <a:rPr lang="zh-CN" altLang="en-US" sz="2400" dirty="0" smtClean="0">
                <a:solidFill>
                  <a:srgbClr val="006600"/>
                </a:solidFill>
                <a:latin typeface="华文楷体" panose="02010600040101010101" pitchFamily="2" charset="-122"/>
                <a:ea typeface="华文楷体" panose="02010600040101010101" pitchFamily="2" charset="-122"/>
                <a:cs typeface="+mj-cs"/>
              </a:rPr>
              <a:t>职员制</a:t>
            </a:r>
            <a:endParaRPr lang="en-US" altLang="zh-CN" sz="2400" dirty="0">
              <a:solidFill>
                <a:srgbClr val="006600"/>
              </a:solidFill>
              <a:latin typeface="华文楷体" panose="02010600040101010101" pitchFamily="2" charset="-122"/>
              <a:ea typeface="华文楷体" panose="02010600040101010101" pitchFamily="2" charset="-122"/>
              <a:cs typeface="+mj-cs"/>
            </a:endParaRPr>
          </a:p>
        </p:txBody>
      </p:sp>
      <p:grpSp>
        <p:nvGrpSpPr>
          <p:cNvPr id="14" name="组合 13"/>
          <p:cNvGrpSpPr/>
          <p:nvPr/>
        </p:nvGrpSpPr>
        <p:grpSpPr>
          <a:xfrm>
            <a:off x="477414" y="3679971"/>
            <a:ext cx="8199042" cy="2125293"/>
            <a:chOff x="3808413" y="1166817"/>
            <a:chExt cx="2340000" cy="1234559"/>
          </a:xfrm>
        </p:grpSpPr>
        <p:sp>
          <p:nvSpPr>
            <p:cNvPr id="15" name="Rectangle 6">
              <a:hlinkClick r:id="rId3"/>
            </p:cNvPr>
            <p:cNvSpPr>
              <a:spLocks noChangeArrowheads="1"/>
            </p:cNvSpPr>
            <p:nvPr/>
          </p:nvSpPr>
          <p:spPr bwMode="auto">
            <a:xfrm>
              <a:off x="3808413" y="1166817"/>
              <a:ext cx="2340000" cy="542786"/>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lvl="1" algn="ctr">
                <a:spcBef>
                  <a:spcPts val="0"/>
                </a:spcBef>
                <a:buClr>
                  <a:srgbClr val="FF6600"/>
                </a:buClr>
                <a:buSzPct val="120000"/>
              </a:pPr>
              <a:r>
                <a:rPr lang="zh-CN" altLang="en-US" sz="2000" kern="0" spc="200" dirty="0">
                  <a:solidFill>
                    <a:schemeClr val="bg1"/>
                  </a:solidFill>
                  <a:latin typeface="微软雅黑" panose="020B0503020204020204" pitchFamily="34" charset="-122"/>
                  <a:ea typeface="微软雅黑" panose="020B0503020204020204" pitchFamily="34" charset="-122"/>
                </a:rPr>
                <a:t>关于有限次数申报</a:t>
              </a:r>
              <a:endParaRPr lang="en-US" altLang="zh-CN" sz="2000" kern="0" spc="200" dirty="0">
                <a:solidFill>
                  <a:schemeClr val="bg1"/>
                </a:solidFill>
                <a:latin typeface="微软雅黑" panose="020B0503020204020204" pitchFamily="34" charset="-122"/>
                <a:ea typeface="微软雅黑" panose="020B0503020204020204" pitchFamily="34" charset="-122"/>
              </a:endParaRPr>
            </a:p>
          </p:txBody>
        </p:sp>
        <p:sp>
          <p:nvSpPr>
            <p:cNvPr id="16" name="Rectangle 9"/>
            <p:cNvSpPr>
              <a:spLocks noChangeArrowheads="1"/>
            </p:cNvSpPr>
            <p:nvPr/>
          </p:nvSpPr>
          <p:spPr bwMode="auto">
            <a:xfrm>
              <a:off x="3808413" y="1639894"/>
              <a:ext cx="2340000" cy="761482"/>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ts val="2500"/>
                </a:lnSpc>
                <a:defRPr/>
              </a:pPr>
              <a:endParaRPr lang="zh-CN" altLang="en-US" sz="3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Rectangle 5"/>
            <p:cNvSpPr>
              <a:spLocks noChangeArrowheads="1"/>
            </p:cNvSpPr>
            <p:nvPr/>
          </p:nvSpPr>
          <p:spPr bwMode="gray">
            <a:xfrm>
              <a:off x="3891318" y="1658260"/>
              <a:ext cx="2215966" cy="7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lvl="1" indent="-285730">
                <a:lnSpc>
                  <a:spcPts val="2500"/>
                </a:lnSpc>
                <a:spcAft>
                  <a:spcPct val="40000"/>
                </a:spcAft>
                <a:buClr>
                  <a:schemeClr val="tx1"/>
                </a:buClr>
                <a:buFont typeface="Wingdings" panose="05000000000000000000" pitchFamily="2" charset="2"/>
                <a:buChar char="Ø"/>
              </a:pPr>
              <a:r>
                <a:rPr lang="zh-CN" altLang="zh-CN" dirty="0">
                  <a:solidFill>
                    <a:srgbClr val="333333"/>
                  </a:solidFill>
                  <a:latin typeface="微软雅黑" panose="020B0503020204020204" pitchFamily="34" charset="-122"/>
                  <a:ea typeface="微软雅黑" panose="020B0503020204020204" pitchFamily="34" charset="-122"/>
                  <a:cs typeface="Arial" charset="0"/>
                </a:rPr>
                <a:t>为保证评审工作的严肃性和有效性，提高评审效能，实行有限申报次数制度，对于连续两年申报但在评审环节未通过的职员需隔年申报，距离退休不足两年的人员除外，自</a:t>
              </a:r>
              <a:r>
                <a:rPr lang="en-US" altLang="zh-CN" dirty="0">
                  <a:solidFill>
                    <a:srgbClr val="333333"/>
                  </a:solidFill>
                  <a:latin typeface="微软雅黑" panose="020B0503020204020204" pitchFamily="34" charset="-122"/>
                  <a:ea typeface="微软雅黑" panose="020B0503020204020204" pitchFamily="34" charset="-122"/>
                  <a:cs typeface="Arial" charset="0"/>
                </a:rPr>
                <a:t>2013</a:t>
              </a:r>
              <a:r>
                <a:rPr lang="zh-CN" altLang="zh-CN" dirty="0">
                  <a:solidFill>
                    <a:srgbClr val="333333"/>
                  </a:solidFill>
                  <a:latin typeface="微软雅黑" panose="020B0503020204020204" pitchFamily="34" charset="-122"/>
                  <a:ea typeface="微软雅黑" panose="020B0503020204020204" pitchFamily="34" charset="-122"/>
                  <a:cs typeface="Arial" charset="0"/>
                </a:rPr>
                <a:t>年开始计次。</a:t>
              </a:r>
            </a:p>
            <a:p>
              <a:pPr marL="285730" lvl="1" indent="-285730">
                <a:lnSpc>
                  <a:spcPts val="2500"/>
                </a:lnSpc>
                <a:spcAft>
                  <a:spcPct val="40000"/>
                </a:spcAft>
                <a:buClr>
                  <a:schemeClr val="tx1"/>
                </a:buClr>
                <a:buFont typeface="Wingdings" panose="05000000000000000000" pitchFamily="2" charset="2"/>
                <a:buChar char="Ø"/>
              </a:pPr>
              <a:endParaRPr lang="en-US" altLang="zh-CN" sz="1400" dirty="0">
                <a:solidFill>
                  <a:srgbClr val="FF0000"/>
                </a:solidFill>
                <a:latin typeface="微软雅黑" panose="020B0503020204020204" pitchFamily="34" charset="-122"/>
                <a:ea typeface="微软雅黑" panose="020B0503020204020204" pitchFamily="34" charset="-122"/>
                <a:cs typeface="Arial" charset="0"/>
              </a:endParaRPr>
            </a:p>
            <a:p>
              <a:pPr marL="0" lvl="1">
                <a:lnSpc>
                  <a:spcPts val="2500"/>
                </a:lnSpc>
                <a:spcAft>
                  <a:spcPct val="40000"/>
                </a:spcAft>
                <a:buClr>
                  <a:schemeClr val="tx1"/>
                </a:buClr>
              </a:pPr>
              <a:endParaRPr lang="en-US" altLang="zh-CN" sz="1400" dirty="0">
                <a:solidFill>
                  <a:srgbClr val="333333"/>
                </a:solidFill>
                <a:latin typeface="微软雅黑" panose="020B0503020204020204" pitchFamily="34" charset="-122"/>
                <a:ea typeface="微软雅黑" panose="020B0503020204020204" pitchFamily="34" charset="-122"/>
                <a:cs typeface="Arial" charset="0"/>
              </a:endParaRPr>
            </a:p>
          </p:txBody>
        </p:sp>
      </p:grpSp>
      <p:grpSp>
        <p:nvGrpSpPr>
          <p:cNvPr id="18" name="组合 17"/>
          <p:cNvGrpSpPr/>
          <p:nvPr/>
        </p:nvGrpSpPr>
        <p:grpSpPr>
          <a:xfrm>
            <a:off x="467310" y="1005034"/>
            <a:ext cx="8146569" cy="1977691"/>
            <a:chOff x="3808413" y="1166817"/>
            <a:chExt cx="2340000" cy="1235843"/>
          </a:xfrm>
        </p:grpSpPr>
        <p:sp>
          <p:nvSpPr>
            <p:cNvPr id="19" name="Rectangle 6">
              <a:hlinkClick r:id="rId3"/>
            </p:cNvPr>
            <p:cNvSpPr>
              <a:spLocks noChangeArrowheads="1"/>
            </p:cNvSpPr>
            <p:nvPr/>
          </p:nvSpPr>
          <p:spPr bwMode="auto">
            <a:xfrm>
              <a:off x="3808413" y="1166817"/>
              <a:ext cx="2340000" cy="542786"/>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ts val="0"/>
                </a:spcBef>
                <a:buClr>
                  <a:srgbClr val="FF6600"/>
                </a:buClr>
                <a:buSzPct val="120000"/>
              </a:pPr>
              <a:r>
                <a:rPr lang="zh-CN" altLang="en-US" sz="2000" kern="0" spc="200" dirty="0">
                  <a:solidFill>
                    <a:schemeClr val="bg1"/>
                  </a:solidFill>
                  <a:latin typeface="微软雅黑" panose="020B0503020204020204" pitchFamily="34" charset="-122"/>
                  <a:ea typeface="微软雅黑" panose="020B0503020204020204" pitchFamily="34" charset="-122"/>
                </a:rPr>
                <a:t>关于答辩制</a:t>
              </a:r>
              <a:endParaRPr lang="en-US" altLang="zh-CN" sz="2000" kern="0" spc="200" dirty="0">
                <a:solidFill>
                  <a:schemeClr val="bg1"/>
                </a:solidFill>
                <a:latin typeface="微软雅黑" panose="020B0503020204020204" pitchFamily="34" charset="-122"/>
                <a:ea typeface="微软雅黑" panose="020B0503020204020204" pitchFamily="34" charset="-122"/>
              </a:endParaRPr>
            </a:p>
          </p:txBody>
        </p:sp>
        <p:sp>
          <p:nvSpPr>
            <p:cNvPr id="20" name="Rectangle 9"/>
            <p:cNvSpPr>
              <a:spLocks noChangeArrowheads="1"/>
            </p:cNvSpPr>
            <p:nvPr/>
          </p:nvSpPr>
          <p:spPr bwMode="auto">
            <a:xfrm>
              <a:off x="3808413" y="1639894"/>
              <a:ext cx="2340000" cy="761482"/>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21" name="Rectangle 5"/>
            <p:cNvSpPr>
              <a:spLocks noChangeArrowheads="1"/>
            </p:cNvSpPr>
            <p:nvPr/>
          </p:nvSpPr>
          <p:spPr bwMode="gray">
            <a:xfrm>
              <a:off x="3897144" y="1668923"/>
              <a:ext cx="2215966" cy="7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nchor="ctr"/>
            <a:lstStyle/>
            <a:p>
              <a:pPr marL="285730" lvl="1" indent="-285730">
                <a:lnSpc>
                  <a:spcPts val="2500"/>
                </a:lnSpc>
                <a:spcAft>
                  <a:spcPct val="40000"/>
                </a:spcAft>
                <a:buClr>
                  <a:schemeClr val="tx1"/>
                </a:buClr>
                <a:buFont typeface="Wingdings" panose="05000000000000000000" pitchFamily="2" charset="2"/>
                <a:buChar char="Ø"/>
              </a:pPr>
              <a:r>
                <a:rPr lang="zh-CN" altLang="zh-CN" dirty="0">
                  <a:solidFill>
                    <a:srgbClr val="333333"/>
                  </a:solidFill>
                  <a:latin typeface="微软雅黑" panose="020B0503020204020204" pitchFamily="34" charset="-122"/>
                  <a:ea typeface="微软雅黑" panose="020B0503020204020204" pitchFamily="34" charset="-122"/>
                  <a:cs typeface="Arial" charset="0"/>
                </a:rPr>
                <a:t>每人时间为</a:t>
              </a:r>
              <a:r>
                <a:rPr lang="en-US" altLang="zh-CN" dirty="0">
                  <a:solidFill>
                    <a:srgbClr val="333333"/>
                  </a:solidFill>
                  <a:latin typeface="微软雅黑" panose="020B0503020204020204" pitchFamily="34" charset="-122"/>
                  <a:ea typeface="微软雅黑" panose="020B0503020204020204" pitchFamily="34" charset="-122"/>
                  <a:cs typeface="Arial" charset="0"/>
                </a:rPr>
                <a:t>5</a:t>
              </a:r>
              <a:r>
                <a:rPr lang="zh-CN" altLang="zh-CN" dirty="0">
                  <a:solidFill>
                    <a:srgbClr val="333333"/>
                  </a:solidFill>
                  <a:latin typeface="微软雅黑" panose="020B0503020204020204" pitchFamily="34" charset="-122"/>
                  <a:ea typeface="微软雅黑" panose="020B0503020204020204" pitchFamily="34" charset="-122"/>
                  <a:cs typeface="Arial" charset="0"/>
                </a:rPr>
                <a:t>分钟，包括三方面内容：个人基本情况、符合申报条件具体条款、个人工作业绩</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p:txBody>
        </p:sp>
      </p:grpSp>
    </p:spTree>
    <p:extLst>
      <p:ext uri="{BB962C8B-B14F-4D97-AF65-F5344CB8AC3E}">
        <p14:creationId xmlns:p14="http://schemas.microsoft.com/office/powerpoint/2010/main" val="105705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24</a:t>
            </a:fld>
            <a:endParaRPr lang="en-US" altLang="zh-CN"/>
          </a:p>
        </p:txBody>
      </p:sp>
      <p:cxnSp>
        <p:nvCxnSpPr>
          <p:cNvPr id="5" name="直接连接符 4"/>
          <p:cNvCxnSpPr/>
          <p:nvPr/>
        </p:nvCxnSpPr>
        <p:spPr bwMode="auto">
          <a:xfrm>
            <a:off x="467310" y="836712"/>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6" name="标题 2"/>
          <p:cNvSpPr txBox="1">
            <a:spLocks/>
          </p:cNvSpPr>
          <p:nvPr/>
        </p:nvSpPr>
        <p:spPr>
          <a:xfrm>
            <a:off x="387657" y="246908"/>
            <a:ext cx="8229600" cy="421483"/>
          </a:xfrm>
          <a:prstGeom prst="rect">
            <a:avLst/>
          </a:prstGeom>
        </p:spPr>
        <p:txBody>
          <a:bodyPr/>
          <a:lstStyle/>
          <a:p>
            <a:pPr eaLnBrk="1" fontAlgn="auto" hangingPunct="1">
              <a:spcBef>
                <a:spcPts val="0"/>
              </a:spcBef>
              <a:spcAft>
                <a:spcPts val="0"/>
              </a:spcAft>
              <a:defRPr/>
            </a:pPr>
            <a:r>
              <a:rPr lang="zh-CN" altLang="en-US" sz="2400" dirty="0">
                <a:solidFill>
                  <a:srgbClr val="006600"/>
                </a:solidFill>
                <a:latin typeface="华文楷体" panose="02010600040101010101" pitchFamily="2" charset="-122"/>
                <a:ea typeface="华文楷体" panose="02010600040101010101" pitchFamily="2" charset="-122"/>
                <a:cs typeface="+mj-cs"/>
              </a:rPr>
              <a:t>四</a:t>
            </a:r>
            <a:r>
              <a:rPr lang="zh-CN" altLang="en-US" sz="2400" dirty="0" smtClean="0">
                <a:solidFill>
                  <a:srgbClr val="006600"/>
                </a:solidFill>
                <a:latin typeface="华文楷体" panose="02010600040101010101" pitchFamily="2" charset="-122"/>
                <a:ea typeface="华文楷体" panose="02010600040101010101" pitchFamily="2" charset="-122"/>
                <a:cs typeface="+mj-cs"/>
              </a:rPr>
              <a:t>、提醒事项</a:t>
            </a:r>
            <a:r>
              <a:rPr lang="en-US" altLang="zh-CN" sz="2400" dirty="0" smtClean="0">
                <a:solidFill>
                  <a:srgbClr val="006600"/>
                </a:solidFill>
                <a:latin typeface="华文楷体" panose="02010600040101010101" pitchFamily="2" charset="-122"/>
                <a:ea typeface="华文楷体" panose="02010600040101010101" pitchFamily="2" charset="-122"/>
                <a:cs typeface="+mj-cs"/>
              </a:rPr>
              <a:t>-</a:t>
            </a:r>
            <a:r>
              <a:rPr lang="zh-CN" altLang="en-US" sz="2400" dirty="0" smtClean="0">
                <a:solidFill>
                  <a:srgbClr val="006600"/>
                </a:solidFill>
                <a:latin typeface="华文楷体" panose="02010600040101010101" pitchFamily="2" charset="-122"/>
                <a:ea typeface="华文楷体" panose="02010600040101010101" pitchFamily="2" charset="-122"/>
                <a:cs typeface="+mj-cs"/>
              </a:rPr>
              <a:t>专业技术职务评审</a:t>
            </a:r>
            <a:endParaRPr lang="en-US" altLang="zh-CN" sz="2400" dirty="0">
              <a:solidFill>
                <a:srgbClr val="006600"/>
              </a:solidFill>
              <a:latin typeface="华文楷体" panose="02010600040101010101" pitchFamily="2" charset="-122"/>
              <a:ea typeface="华文楷体" panose="02010600040101010101" pitchFamily="2" charset="-122"/>
              <a:cs typeface="+mj-cs"/>
            </a:endParaRPr>
          </a:p>
        </p:txBody>
      </p:sp>
      <p:grpSp>
        <p:nvGrpSpPr>
          <p:cNvPr id="14" name="组合 13"/>
          <p:cNvGrpSpPr/>
          <p:nvPr/>
        </p:nvGrpSpPr>
        <p:grpSpPr>
          <a:xfrm>
            <a:off x="477414" y="3539533"/>
            <a:ext cx="8136465" cy="1473643"/>
            <a:chOff x="3808413" y="1166817"/>
            <a:chExt cx="2340000" cy="1387224"/>
          </a:xfrm>
        </p:grpSpPr>
        <p:sp>
          <p:nvSpPr>
            <p:cNvPr id="15" name="Rectangle 6">
              <a:hlinkClick r:id="rId3"/>
            </p:cNvPr>
            <p:cNvSpPr>
              <a:spLocks noChangeArrowheads="1"/>
            </p:cNvSpPr>
            <p:nvPr/>
          </p:nvSpPr>
          <p:spPr bwMode="auto">
            <a:xfrm>
              <a:off x="3808413" y="1166817"/>
              <a:ext cx="2340000" cy="542786"/>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lvl="1" algn="ctr">
                <a:spcBef>
                  <a:spcPts val="0"/>
                </a:spcBef>
                <a:buClr>
                  <a:srgbClr val="FF6600"/>
                </a:buClr>
                <a:buSzPct val="120000"/>
              </a:pPr>
              <a:r>
                <a:rPr lang="zh-CN" altLang="en-US" sz="2000" kern="0" spc="200" dirty="0">
                  <a:solidFill>
                    <a:schemeClr val="bg1"/>
                  </a:solidFill>
                  <a:latin typeface="微软雅黑" panose="020B0503020204020204" pitchFamily="34" charset="-122"/>
                  <a:ea typeface="微软雅黑" panose="020B0503020204020204" pitchFamily="34" charset="-122"/>
                </a:rPr>
                <a:t>关于业绩节点</a:t>
              </a:r>
              <a:endParaRPr lang="en-US" altLang="zh-CN" sz="2000" kern="0" spc="200" dirty="0">
                <a:solidFill>
                  <a:schemeClr val="bg1"/>
                </a:solidFill>
                <a:latin typeface="微软雅黑" panose="020B0503020204020204" pitchFamily="34" charset="-122"/>
                <a:ea typeface="微软雅黑" panose="020B0503020204020204" pitchFamily="34" charset="-122"/>
              </a:endParaRPr>
            </a:p>
          </p:txBody>
        </p:sp>
        <p:sp>
          <p:nvSpPr>
            <p:cNvPr id="16" name="Rectangle 9"/>
            <p:cNvSpPr>
              <a:spLocks noChangeArrowheads="1"/>
            </p:cNvSpPr>
            <p:nvPr/>
          </p:nvSpPr>
          <p:spPr bwMode="auto">
            <a:xfrm>
              <a:off x="3808413" y="1644387"/>
              <a:ext cx="2340000" cy="761482"/>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17" name="Rectangle 5"/>
            <p:cNvSpPr>
              <a:spLocks noChangeArrowheads="1"/>
            </p:cNvSpPr>
            <p:nvPr/>
          </p:nvSpPr>
          <p:spPr bwMode="gray">
            <a:xfrm>
              <a:off x="3906318" y="1820304"/>
              <a:ext cx="2224473" cy="7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lvl="1" indent="-285730">
                <a:lnSpc>
                  <a:spcPct val="95000"/>
                </a:lnSpc>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学术成果和工作业绩须是任现职以来取得，截止当年</a:t>
              </a:r>
              <a:r>
                <a:rPr lang="en-US" altLang="zh-CN" dirty="0">
                  <a:solidFill>
                    <a:srgbClr val="333333"/>
                  </a:solidFill>
                  <a:latin typeface="微软雅黑" panose="020B0503020204020204" pitchFamily="34" charset="-122"/>
                  <a:ea typeface="微软雅黑" panose="020B0503020204020204" pitchFamily="34" charset="-122"/>
                  <a:cs typeface="Arial" charset="0"/>
                </a:rPr>
                <a:t>4</a:t>
              </a:r>
              <a:r>
                <a:rPr lang="zh-CN" altLang="en-US" dirty="0">
                  <a:solidFill>
                    <a:srgbClr val="333333"/>
                  </a:solidFill>
                  <a:latin typeface="微软雅黑" panose="020B0503020204020204" pitchFamily="34" charset="-122"/>
                  <a:ea typeface="微软雅黑" panose="020B0503020204020204" pitchFamily="34" charset="-122"/>
                  <a:cs typeface="Arial" charset="0"/>
                </a:rPr>
                <a:t>月</a:t>
              </a:r>
              <a:r>
                <a:rPr lang="en-US" altLang="zh-CN" dirty="0">
                  <a:solidFill>
                    <a:srgbClr val="333333"/>
                  </a:solidFill>
                  <a:latin typeface="微软雅黑" panose="020B0503020204020204" pitchFamily="34" charset="-122"/>
                  <a:ea typeface="微软雅黑" panose="020B0503020204020204" pitchFamily="34" charset="-122"/>
                  <a:cs typeface="Arial" charset="0"/>
                </a:rPr>
                <a:t>30</a:t>
              </a:r>
              <a:r>
                <a:rPr lang="zh-CN" altLang="en-US" dirty="0">
                  <a:solidFill>
                    <a:srgbClr val="333333"/>
                  </a:solidFill>
                  <a:latin typeface="微软雅黑" panose="020B0503020204020204" pitchFamily="34" charset="-122"/>
                  <a:ea typeface="微软雅黑" panose="020B0503020204020204" pitchFamily="34" charset="-122"/>
                  <a:cs typeface="Arial" charset="0"/>
                </a:rPr>
                <a:t>日正式</a:t>
              </a:r>
              <a:r>
                <a:rPr lang="zh-CN" altLang="en-US" dirty="0" smtClean="0">
                  <a:solidFill>
                    <a:srgbClr val="333333"/>
                  </a:solidFill>
                  <a:latin typeface="微软雅黑" panose="020B0503020204020204" pitchFamily="34" charset="-122"/>
                  <a:ea typeface="微软雅黑" panose="020B0503020204020204" pitchFamily="34" charset="-122"/>
                  <a:cs typeface="Arial" charset="0"/>
                </a:rPr>
                <a:t>发表</a:t>
              </a:r>
              <a:endParaRPr lang="zh-CN" altLang="zh-CN" dirty="0">
                <a:solidFill>
                  <a:srgbClr val="333333"/>
                </a:solidFill>
                <a:latin typeface="微软雅黑" panose="020B0503020204020204" pitchFamily="34" charset="-122"/>
                <a:ea typeface="微软雅黑" panose="020B0503020204020204" pitchFamily="34" charset="-122"/>
                <a:cs typeface="Arial" charset="0"/>
              </a:endParaRPr>
            </a:p>
            <a:p>
              <a:pPr marL="285730" lvl="1" indent="-285730">
                <a:lnSpc>
                  <a:spcPct val="95000"/>
                </a:lnSpc>
                <a:spcAft>
                  <a:spcPct val="40000"/>
                </a:spcAft>
                <a:buClr>
                  <a:schemeClr val="tx1"/>
                </a:buClr>
                <a:buFont typeface="Wingdings" panose="05000000000000000000" pitchFamily="2" charset="2"/>
                <a:buChar char="Ø"/>
              </a:pPr>
              <a:endParaRPr lang="en-US" altLang="zh-CN" sz="1400" dirty="0">
                <a:solidFill>
                  <a:srgbClr val="FF0000"/>
                </a:solidFill>
                <a:latin typeface="微软雅黑" panose="020B0503020204020204" pitchFamily="34" charset="-122"/>
                <a:ea typeface="微软雅黑" panose="020B0503020204020204" pitchFamily="34" charset="-122"/>
                <a:cs typeface="Arial" charset="0"/>
              </a:endParaRPr>
            </a:p>
            <a:p>
              <a:pPr marL="0" lvl="1">
                <a:lnSpc>
                  <a:spcPct val="95000"/>
                </a:lnSpc>
                <a:spcAft>
                  <a:spcPct val="40000"/>
                </a:spcAft>
                <a:buClr>
                  <a:schemeClr val="tx1"/>
                </a:buClr>
              </a:pPr>
              <a:endParaRPr lang="en-US" altLang="zh-CN" sz="1400" dirty="0">
                <a:solidFill>
                  <a:srgbClr val="333333"/>
                </a:solidFill>
                <a:latin typeface="微软雅黑" panose="020B0503020204020204" pitchFamily="34" charset="-122"/>
                <a:ea typeface="微软雅黑" panose="020B0503020204020204" pitchFamily="34" charset="-122"/>
                <a:cs typeface="Arial" charset="0"/>
              </a:endParaRPr>
            </a:p>
          </p:txBody>
        </p:sp>
      </p:grpSp>
      <p:grpSp>
        <p:nvGrpSpPr>
          <p:cNvPr id="18" name="组合 17"/>
          <p:cNvGrpSpPr/>
          <p:nvPr/>
        </p:nvGrpSpPr>
        <p:grpSpPr>
          <a:xfrm>
            <a:off x="467310" y="1307515"/>
            <a:ext cx="8209146" cy="1617429"/>
            <a:chOff x="3808413" y="1166817"/>
            <a:chExt cx="2340000" cy="1235843"/>
          </a:xfrm>
        </p:grpSpPr>
        <p:sp>
          <p:nvSpPr>
            <p:cNvPr id="19" name="Rectangle 6">
              <a:hlinkClick r:id="rId3"/>
            </p:cNvPr>
            <p:cNvSpPr>
              <a:spLocks noChangeArrowheads="1"/>
            </p:cNvSpPr>
            <p:nvPr/>
          </p:nvSpPr>
          <p:spPr bwMode="auto">
            <a:xfrm>
              <a:off x="3808413" y="1166817"/>
              <a:ext cx="2340000" cy="542786"/>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ts val="0"/>
                </a:spcBef>
                <a:buClr>
                  <a:srgbClr val="FF6600"/>
                </a:buClr>
                <a:buSzPct val="120000"/>
              </a:pPr>
              <a:r>
                <a:rPr lang="zh-CN" altLang="en-US" sz="2000" kern="0" spc="200" dirty="0">
                  <a:solidFill>
                    <a:schemeClr val="bg1"/>
                  </a:solidFill>
                  <a:latin typeface="微软雅黑" panose="020B0503020204020204" pitchFamily="34" charset="-122"/>
                  <a:ea typeface="微软雅黑" panose="020B0503020204020204" pitchFamily="34" charset="-122"/>
                </a:rPr>
                <a:t>关于外语水平及计算机水平考试</a:t>
              </a:r>
              <a:endParaRPr lang="en-US" altLang="zh-CN" sz="2000" kern="0" spc="200" dirty="0">
                <a:solidFill>
                  <a:schemeClr val="bg1"/>
                </a:solidFill>
                <a:latin typeface="微软雅黑" panose="020B0503020204020204" pitchFamily="34" charset="-122"/>
                <a:ea typeface="微软雅黑" panose="020B0503020204020204" pitchFamily="34" charset="-122"/>
              </a:endParaRPr>
            </a:p>
          </p:txBody>
        </p:sp>
        <p:sp>
          <p:nvSpPr>
            <p:cNvPr id="20" name="Rectangle 9"/>
            <p:cNvSpPr>
              <a:spLocks noChangeArrowheads="1"/>
            </p:cNvSpPr>
            <p:nvPr/>
          </p:nvSpPr>
          <p:spPr bwMode="auto">
            <a:xfrm>
              <a:off x="3808413" y="1639894"/>
              <a:ext cx="2340000" cy="761482"/>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21" name="Rectangle 5"/>
            <p:cNvSpPr>
              <a:spLocks noChangeArrowheads="1"/>
            </p:cNvSpPr>
            <p:nvPr/>
          </p:nvSpPr>
          <p:spPr bwMode="gray">
            <a:xfrm>
              <a:off x="3897144" y="1668923"/>
              <a:ext cx="2215966" cy="7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nchor="ctr"/>
            <a:lstStyle/>
            <a:p>
              <a:pPr marL="285730" lvl="1" indent="-285730">
                <a:lnSpc>
                  <a:spcPts val="2500"/>
                </a:lnSpc>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提前报名参加全国专业技术人员职称外语考试、全国专业技术人员计算机能力考试</a:t>
              </a:r>
            </a:p>
          </p:txBody>
        </p:sp>
      </p:grpSp>
    </p:spTree>
    <p:extLst>
      <p:ext uri="{BB962C8B-B14F-4D97-AF65-F5344CB8AC3E}">
        <p14:creationId xmlns:p14="http://schemas.microsoft.com/office/powerpoint/2010/main" val="291880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ctrTitle"/>
          </p:nvPr>
        </p:nvSpPr>
        <p:spPr>
          <a:xfrm>
            <a:off x="948837" y="2117641"/>
            <a:ext cx="7257535" cy="1252507"/>
          </a:xfrm>
        </p:spPr>
        <p:txBody>
          <a:bodyPr/>
          <a:lstStyle/>
          <a:p>
            <a:pPr algn="ctr"/>
            <a:r>
              <a:rPr lang="zh-CN" altLang="en-US" sz="6000" b="1" i="0" dirty="0">
                <a:solidFill>
                  <a:srgbClr val="FF0000"/>
                </a:solidFill>
                <a:latin typeface="华文新魏" panose="02010800040101010101" pitchFamily="2" charset="-122"/>
                <a:ea typeface="华文新魏" panose="02010800040101010101" pitchFamily="2" charset="-122"/>
              </a:rPr>
              <a:t>谢 谢！</a:t>
            </a:r>
            <a:endParaRPr sz="6000" b="1" i="0" dirty="0">
              <a:solidFill>
                <a:srgbClr val="FF0000"/>
              </a:solidFill>
              <a:latin typeface="华文新魏" panose="02010800040101010101" pitchFamily="2" charset="-122"/>
              <a:ea typeface="华文新魏" panose="02010800040101010101" pitchFamily="2" charset="-122"/>
            </a:endParaRPr>
          </a:p>
        </p:txBody>
      </p:sp>
      <p:sp>
        <p:nvSpPr>
          <p:cNvPr id="4" name="TextBox 3"/>
          <p:cNvSpPr txBox="1"/>
          <p:nvPr/>
        </p:nvSpPr>
        <p:spPr>
          <a:xfrm>
            <a:off x="2381360" y="4221088"/>
            <a:ext cx="4392488" cy="1118255"/>
          </a:xfrm>
          <a:prstGeom prst="rect">
            <a:avLst/>
          </a:prstGeom>
          <a:noFill/>
        </p:spPr>
        <p:txBody>
          <a:bodyPr wrap="square" rtlCol="0">
            <a:spAutoFit/>
          </a:bodyPr>
          <a:lstStyle/>
          <a:p>
            <a:pPr>
              <a:lnSpc>
                <a:spcPts val="4000"/>
              </a:lnSpc>
            </a:pPr>
            <a:r>
              <a:rPr lang="zh-CN" altLang="en-US" sz="2800" dirty="0">
                <a:latin typeface="微软雅黑" panose="020B0503020204020204" pitchFamily="34" charset="-122"/>
                <a:ea typeface="微软雅黑" panose="020B0503020204020204" pitchFamily="34" charset="-122"/>
              </a:rPr>
              <a:t>人事教育科：</a:t>
            </a:r>
            <a:r>
              <a:rPr lang="en-US" altLang="zh-CN" sz="2800" dirty="0">
                <a:latin typeface="微软雅黑" panose="020B0503020204020204" pitchFamily="34" charset="-122"/>
                <a:ea typeface="微软雅黑" panose="020B0503020204020204" pitchFamily="34" charset="-122"/>
              </a:rPr>
              <a:t>68912334</a:t>
            </a:r>
          </a:p>
          <a:p>
            <a:pPr>
              <a:lnSpc>
                <a:spcPts val="4000"/>
              </a:lnSpc>
            </a:pPr>
            <a:r>
              <a:rPr lang="zh-CN" altLang="en-US" sz="2800" dirty="0">
                <a:latin typeface="微软雅黑" panose="020B0503020204020204" pitchFamily="34" charset="-122"/>
                <a:ea typeface="微软雅黑" panose="020B0503020204020204" pitchFamily="34" charset="-122"/>
              </a:rPr>
              <a:t>师资管理科：</a:t>
            </a:r>
            <a:r>
              <a:rPr lang="en-US" altLang="zh-CN" sz="2800" dirty="0">
                <a:latin typeface="微软雅黑" panose="020B0503020204020204" pitchFamily="34" charset="-122"/>
                <a:ea typeface="微软雅黑" panose="020B0503020204020204" pitchFamily="34" charset="-122"/>
              </a:rPr>
              <a:t>68912338</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599004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1">
            <a:hlinkClick r:id="rId3"/>
          </p:cNvPr>
          <p:cNvSpPr>
            <a:spLocks noChangeAspect="1"/>
          </p:cNvSpPr>
          <p:nvPr/>
        </p:nvSpPr>
        <p:spPr bwMode="gray">
          <a:xfrm>
            <a:off x="1724972" y="3369159"/>
            <a:ext cx="1639887" cy="1004888"/>
          </a:xfrm>
          <a:custGeom>
            <a:avLst/>
            <a:gdLst>
              <a:gd name="T0" fmla="*/ 1549095261 w 1736"/>
              <a:gd name="T1" fmla="*/ 633897502 h 1417"/>
              <a:gd name="T2" fmla="*/ 1424168178 w 1736"/>
              <a:gd name="T3" fmla="*/ 429154806 h 1417"/>
              <a:gd name="T4" fmla="*/ 1424168178 w 1736"/>
              <a:gd name="T5" fmla="*/ 553430858 h 1417"/>
              <a:gd name="T6" fmla="*/ 1264439783 w 1736"/>
              <a:gd name="T7" fmla="*/ 553430858 h 1417"/>
              <a:gd name="T8" fmla="*/ 1264439783 w 1736"/>
              <a:gd name="T9" fmla="*/ 0 h 1417"/>
              <a:gd name="T10" fmla="*/ 0 w 1736"/>
              <a:gd name="T11" fmla="*/ 0 h 1417"/>
              <a:gd name="T12" fmla="*/ 0 w 1736"/>
              <a:gd name="T13" fmla="*/ 528396370 h 1417"/>
              <a:gd name="T14" fmla="*/ 69602623 w 1736"/>
              <a:gd name="T15" fmla="*/ 528396370 h 1417"/>
              <a:gd name="T16" fmla="*/ 69602623 w 1736"/>
              <a:gd name="T17" fmla="*/ 337958961 h 1417"/>
              <a:gd name="T18" fmla="*/ 248069750 w 1736"/>
              <a:gd name="T19" fmla="*/ 633897502 h 1417"/>
              <a:gd name="T20" fmla="*/ 69602623 w 1736"/>
              <a:gd name="T21" fmla="*/ 929835098 h 1417"/>
              <a:gd name="T22" fmla="*/ 69602623 w 1736"/>
              <a:gd name="T23" fmla="*/ 737609646 h 1417"/>
              <a:gd name="T24" fmla="*/ 0 w 1736"/>
              <a:gd name="T25" fmla="*/ 737609646 h 1417"/>
              <a:gd name="T26" fmla="*/ 0 w 1736"/>
              <a:gd name="T27" fmla="*/ 1266900510 h 1417"/>
              <a:gd name="T28" fmla="*/ 1264439783 w 1736"/>
              <a:gd name="T29" fmla="*/ 1266900510 h 1417"/>
              <a:gd name="T30" fmla="*/ 1264439783 w 1736"/>
              <a:gd name="T31" fmla="*/ 711681610 h 1417"/>
              <a:gd name="T32" fmla="*/ 1424168178 w 1736"/>
              <a:gd name="T33" fmla="*/ 711681610 h 1417"/>
              <a:gd name="T34" fmla="*/ 1424168178 w 1736"/>
              <a:gd name="T35" fmla="*/ 838640198 h 1417"/>
              <a:gd name="T36" fmla="*/ 1549095261 w 1736"/>
              <a:gd name="T37" fmla="*/ 633897502 h 1417"/>
              <a:gd name="T38" fmla="*/ 1549095261 w 1736"/>
              <a:gd name="T39" fmla="*/ 633897502 h 1417"/>
              <a:gd name="T40" fmla="*/ 1549095261 w 1736"/>
              <a:gd name="T41" fmla="*/ 633897502 h 1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6"/>
              <a:gd name="T64" fmla="*/ 0 h 1417"/>
              <a:gd name="T65" fmla="*/ 1736 w 1736"/>
              <a:gd name="T66" fmla="*/ 1417 h 14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6" h="1417">
                <a:moveTo>
                  <a:pt x="1736" y="709"/>
                </a:moveTo>
                <a:lnTo>
                  <a:pt x="1596" y="480"/>
                </a:lnTo>
                <a:lnTo>
                  <a:pt x="1596" y="619"/>
                </a:lnTo>
                <a:lnTo>
                  <a:pt x="1417" y="619"/>
                </a:lnTo>
                <a:lnTo>
                  <a:pt x="1417" y="0"/>
                </a:lnTo>
                <a:lnTo>
                  <a:pt x="0" y="0"/>
                </a:lnTo>
                <a:lnTo>
                  <a:pt x="0" y="591"/>
                </a:lnTo>
                <a:lnTo>
                  <a:pt x="78" y="591"/>
                </a:lnTo>
                <a:lnTo>
                  <a:pt x="78" y="378"/>
                </a:lnTo>
                <a:lnTo>
                  <a:pt x="278" y="709"/>
                </a:lnTo>
                <a:lnTo>
                  <a:pt x="78" y="1040"/>
                </a:lnTo>
                <a:lnTo>
                  <a:pt x="78" y="825"/>
                </a:lnTo>
                <a:lnTo>
                  <a:pt x="0" y="825"/>
                </a:lnTo>
                <a:lnTo>
                  <a:pt x="0" y="1417"/>
                </a:lnTo>
                <a:lnTo>
                  <a:pt x="1417" y="1417"/>
                </a:lnTo>
                <a:lnTo>
                  <a:pt x="1417" y="796"/>
                </a:lnTo>
                <a:lnTo>
                  <a:pt x="1596" y="796"/>
                </a:lnTo>
                <a:lnTo>
                  <a:pt x="1596" y="938"/>
                </a:lnTo>
                <a:lnTo>
                  <a:pt x="1736" y="709"/>
                </a:lnTo>
                <a:close/>
              </a:path>
            </a:pathLst>
          </a:custGeom>
          <a:solidFill>
            <a:srgbClr val="A6C9E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kern="0">
              <a:solidFill>
                <a:sysClr val="windowText" lastClr="000000"/>
              </a:solidFill>
            </a:endParaRPr>
          </a:p>
        </p:txBody>
      </p:sp>
      <p:sp>
        <p:nvSpPr>
          <p:cNvPr id="19" name="Freeform 12">
            <a:hlinkClick r:id="rId3"/>
          </p:cNvPr>
          <p:cNvSpPr>
            <a:spLocks noChangeAspect="1"/>
          </p:cNvSpPr>
          <p:nvPr/>
        </p:nvSpPr>
        <p:spPr bwMode="gray">
          <a:xfrm>
            <a:off x="3134668" y="3369159"/>
            <a:ext cx="1641475" cy="1004888"/>
          </a:xfrm>
          <a:custGeom>
            <a:avLst/>
            <a:gdLst>
              <a:gd name="T0" fmla="*/ 1552096875 w 1736"/>
              <a:gd name="T1" fmla="*/ 633897502 h 1417"/>
              <a:gd name="T2" fmla="*/ 1426927788 w 1736"/>
              <a:gd name="T3" fmla="*/ 429154806 h 1417"/>
              <a:gd name="T4" fmla="*/ 1426927788 w 1736"/>
              <a:gd name="T5" fmla="*/ 553430858 h 1417"/>
              <a:gd name="T6" fmla="*/ 1266890594 w 1736"/>
              <a:gd name="T7" fmla="*/ 553430858 h 1417"/>
              <a:gd name="T8" fmla="*/ 1266890594 w 1736"/>
              <a:gd name="T9" fmla="*/ 0 h 1417"/>
              <a:gd name="T10" fmla="*/ 0 w 1736"/>
              <a:gd name="T11" fmla="*/ 0 h 1417"/>
              <a:gd name="T12" fmla="*/ 0 w 1736"/>
              <a:gd name="T13" fmla="*/ 528396370 h 1417"/>
              <a:gd name="T14" fmla="*/ 69737158 w 1736"/>
              <a:gd name="T15" fmla="*/ 528396370 h 1417"/>
              <a:gd name="T16" fmla="*/ 69737158 w 1736"/>
              <a:gd name="T17" fmla="*/ 337958961 h 1417"/>
              <a:gd name="T18" fmla="*/ 248550140 w 1736"/>
              <a:gd name="T19" fmla="*/ 633897502 h 1417"/>
              <a:gd name="T20" fmla="*/ 69737158 w 1736"/>
              <a:gd name="T21" fmla="*/ 929835098 h 1417"/>
              <a:gd name="T22" fmla="*/ 69737158 w 1736"/>
              <a:gd name="T23" fmla="*/ 737609646 h 1417"/>
              <a:gd name="T24" fmla="*/ 0 w 1736"/>
              <a:gd name="T25" fmla="*/ 737609646 h 1417"/>
              <a:gd name="T26" fmla="*/ 0 w 1736"/>
              <a:gd name="T27" fmla="*/ 1266900510 h 1417"/>
              <a:gd name="T28" fmla="*/ 1266890594 w 1736"/>
              <a:gd name="T29" fmla="*/ 1266900510 h 1417"/>
              <a:gd name="T30" fmla="*/ 1266890594 w 1736"/>
              <a:gd name="T31" fmla="*/ 711681610 h 1417"/>
              <a:gd name="T32" fmla="*/ 1426927788 w 1736"/>
              <a:gd name="T33" fmla="*/ 711681610 h 1417"/>
              <a:gd name="T34" fmla="*/ 1426927788 w 1736"/>
              <a:gd name="T35" fmla="*/ 838640198 h 1417"/>
              <a:gd name="T36" fmla="*/ 1552096875 w 1736"/>
              <a:gd name="T37" fmla="*/ 633897502 h 1417"/>
              <a:gd name="T38" fmla="*/ 1552096875 w 1736"/>
              <a:gd name="T39" fmla="*/ 633897502 h 1417"/>
              <a:gd name="T40" fmla="*/ 1552096875 w 1736"/>
              <a:gd name="T41" fmla="*/ 633897502 h 1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6"/>
              <a:gd name="T64" fmla="*/ 0 h 1417"/>
              <a:gd name="T65" fmla="*/ 1736 w 1736"/>
              <a:gd name="T66" fmla="*/ 1417 h 14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6" h="1417">
                <a:moveTo>
                  <a:pt x="1736" y="709"/>
                </a:moveTo>
                <a:lnTo>
                  <a:pt x="1596" y="480"/>
                </a:lnTo>
                <a:lnTo>
                  <a:pt x="1596" y="619"/>
                </a:lnTo>
                <a:lnTo>
                  <a:pt x="1417" y="619"/>
                </a:lnTo>
                <a:lnTo>
                  <a:pt x="1417" y="0"/>
                </a:lnTo>
                <a:lnTo>
                  <a:pt x="0" y="0"/>
                </a:lnTo>
                <a:lnTo>
                  <a:pt x="0" y="591"/>
                </a:lnTo>
                <a:lnTo>
                  <a:pt x="78" y="591"/>
                </a:lnTo>
                <a:lnTo>
                  <a:pt x="78" y="378"/>
                </a:lnTo>
                <a:lnTo>
                  <a:pt x="278" y="709"/>
                </a:lnTo>
                <a:lnTo>
                  <a:pt x="78" y="1040"/>
                </a:lnTo>
                <a:lnTo>
                  <a:pt x="78" y="825"/>
                </a:lnTo>
                <a:lnTo>
                  <a:pt x="0" y="825"/>
                </a:lnTo>
                <a:lnTo>
                  <a:pt x="0" y="1417"/>
                </a:lnTo>
                <a:lnTo>
                  <a:pt x="1417" y="1417"/>
                </a:lnTo>
                <a:lnTo>
                  <a:pt x="1417" y="796"/>
                </a:lnTo>
                <a:lnTo>
                  <a:pt x="1596" y="796"/>
                </a:lnTo>
                <a:lnTo>
                  <a:pt x="1596" y="938"/>
                </a:lnTo>
                <a:lnTo>
                  <a:pt x="1736" y="709"/>
                </a:lnTo>
                <a:close/>
              </a:path>
            </a:pathLst>
          </a:custGeom>
          <a:solidFill>
            <a:srgbClr val="8CB8E8"/>
          </a:solidFill>
          <a:ln>
            <a:noFill/>
          </a:ln>
          <a:extLst>
            <a:ext uri="{91240B29-F687-4F45-9708-019B960494DF}">
              <a14:hiddenLine xmlns:a14="http://schemas.microsoft.com/office/drawing/2010/main" w="19050">
                <a:solidFill>
                  <a:srgbClr val="000000"/>
                </a:solidFill>
                <a:round/>
                <a:headEnd/>
                <a:tailEnd/>
              </a14:hiddenLine>
            </a:ext>
          </a:extLst>
        </p:spPr>
        <p:txBody>
          <a:bodyPr anchor="ctr"/>
          <a:lstStyle/>
          <a:p>
            <a:endParaRPr lang="zh-CN" altLang="en-US" kern="0">
              <a:solidFill>
                <a:sysClr val="windowText" lastClr="000000"/>
              </a:solidFill>
            </a:endParaRPr>
          </a:p>
        </p:txBody>
      </p:sp>
      <p:sp>
        <p:nvSpPr>
          <p:cNvPr id="20" name="Freeform 13">
            <a:hlinkClick r:id="rId3"/>
          </p:cNvPr>
          <p:cNvSpPr>
            <a:spLocks noChangeAspect="1"/>
          </p:cNvSpPr>
          <p:nvPr/>
        </p:nvSpPr>
        <p:spPr bwMode="auto">
          <a:xfrm>
            <a:off x="4539604" y="3369159"/>
            <a:ext cx="1641475" cy="1004888"/>
          </a:xfrm>
          <a:custGeom>
            <a:avLst/>
            <a:gdLst>
              <a:gd name="T0" fmla="*/ 1552096875 w 1736"/>
              <a:gd name="T1" fmla="*/ 633897502 h 1417"/>
              <a:gd name="T2" fmla="*/ 1426927788 w 1736"/>
              <a:gd name="T3" fmla="*/ 429154806 h 1417"/>
              <a:gd name="T4" fmla="*/ 1426927788 w 1736"/>
              <a:gd name="T5" fmla="*/ 553430858 h 1417"/>
              <a:gd name="T6" fmla="*/ 1266890594 w 1736"/>
              <a:gd name="T7" fmla="*/ 553430858 h 1417"/>
              <a:gd name="T8" fmla="*/ 1266890594 w 1736"/>
              <a:gd name="T9" fmla="*/ 0 h 1417"/>
              <a:gd name="T10" fmla="*/ 0 w 1736"/>
              <a:gd name="T11" fmla="*/ 0 h 1417"/>
              <a:gd name="T12" fmla="*/ 0 w 1736"/>
              <a:gd name="T13" fmla="*/ 528396370 h 1417"/>
              <a:gd name="T14" fmla="*/ 69737158 w 1736"/>
              <a:gd name="T15" fmla="*/ 528396370 h 1417"/>
              <a:gd name="T16" fmla="*/ 69737158 w 1736"/>
              <a:gd name="T17" fmla="*/ 337958961 h 1417"/>
              <a:gd name="T18" fmla="*/ 248550140 w 1736"/>
              <a:gd name="T19" fmla="*/ 633897502 h 1417"/>
              <a:gd name="T20" fmla="*/ 69737158 w 1736"/>
              <a:gd name="T21" fmla="*/ 929835098 h 1417"/>
              <a:gd name="T22" fmla="*/ 69737158 w 1736"/>
              <a:gd name="T23" fmla="*/ 737609646 h 1417"/>
              <a:gd name="T24" fmla="*/ 0 w 1736"/>
              <a:gd name="T25" fmla="*/ 737609646 h 1417"/>
              <a:gd name="T26" fmla="*/ 0 w 1736"/>
              <a:gd name="T27" fmla="*/ 1266900510 h 1417"/>
              <a:gd name="T28" fmla="*/ 1266890594 w 1736"/>
              <a:gd name="T29" fmla="*/ 1266900510 h 1417"/>
              <a:gd name="T30" fmla="*/ 1266890594 w 1736"/>
              <a:gd name="T31" fmla="*/ 711681610 h 1417"/>
              <a:gd name="T32" fmla="*/ 1426927788 w 1736"/>
              <a:gd name="T33" fmla="*/ 711681610 h 1417"/>
              <a:gd name="T34" fmla="*/ 1426927788 w 1736"/>
              <a:gd name="T35" fmla="*/ 838640198 h 1417"/>
              <a:gd name="T36" fmla="*/ 1552096875 w 1736"/>
              <a:gd name="T37" fmla="*/ 633897502 h 1417"/>
              <a:gd name="T38" fmla="*/ 1552096875 w 1736"/>
              <a:gd name="T39" fmla="*/ 633897502 h 1417"/>
              <a:gd name="T40" fmla="*/ 1552096875 w 1736"/>
              <a:gd name="T41" fmla="*/ 633897502 h 1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6"/>
              <a:gd name="T64" fmla="*/ 0 h 1417"/>
              <a:gd name="T65" fmla="*/ 1736 w 1736"/>
              <a:gd name="T66" fmla="*/ 1417 h 14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6" h="1417">
                <a:moveTo>
                  <a:pt x="1736" y="709"/>
                </a:moveTo>
                <a:lnTo>
                  <a:pt x="1596" y="480"/>
                </a:lnTo>
                <a:lnTo>
                  <a:pt x="1596" y="619"/>
                </a:lnTo>
                <a:lnTo>
                  <a:pt x="1417" y="619"/>
                </a:lnTo>
                <a:lnTo>
                  <a:pt x="1417" y="0"/>
                </a:lnTo>
                <a:lnTo>
                  <a:pt x="0" y="0"/>
                </a:lnTo>
                <a:lnTo>
                  <a:pt x="0" y="591"/>
                </a:lnTo>
                <a:lnTo>
                  <a:pt x="78" y="591"/>
                </a:lnTo>
                <a:lnTo>
                  <a:pt x="78" y="378"/>
                </a:lnTo>
                <a:lnTo>
                  <a:pt x="278" y="709"/>
                </a:lnTo>
                <a:lnTo>
                  <a:pt x="78" y="1040"/>
                </a:lnTo>
                <a:lnTo>
                  <a:pt x="78" y="825"/>
                </a:lnTo>
                <a:lnTo>
                  <a:pt x="0" y="825"/>
                </a:lnTo>
                <a:lnTo>
                  <a:pt x="0" y="1417"/>
                </a:lnTo>
                <a:lnTo>
                  <a:pt x="1417" y="1417"/>
                </a:lnTo>
                <a:lnTo>
                  <a:pt x="1417" y="796"/>
                </a:lnTo>
                <a:lnTo>
                  <a:pt x="1596" y="796"/>
                </a:lnTo>
                <a:lnTo>
                  <a:pt x="1596" y="938"/>
                </a:lnTo>
                <a:lnTo>
                  <a:pt x="1736" y="709"/>
                </a:lnTo>
                <a:close/>
              </a:path>
            </a:pathLst>
          </a:custGeom>
          <a:solidFill>
            <a:srgbClr val="6EA6E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kern="0">
              <a:solidFill>
                <a:sysClr val="windowText" lastClr="000000"/>
              </a:solidFill>
            </a:endParaRPr>
          </a:p>
        </p:txBody>
      </p:sp>
      <p:sp>
        <p:nvSpPr>
          <p:cNvPr id="21" name="Freeform 14">
            <a:hlinkClick r:id="rId3"/>
          </p:cNvPr>
          <p:cNvSpPr>
            <a:spLocks noChangeAspect="1"/>
          </p:cNvSpPr>
          <p:nvPr/>
        </p:nvSpPr>
        <p:spPr bwMode="gray">
          <a:xfrm>
            <a:off x="5949302" y="3369159"/>
            <a:ext cx="1639888" cy="1004888"/>
          </a:xfrm>
          <a:custGeom>
            <a:avLst/>
            <a:gdLst>
              <a:gd name="T0" fmla="*/ 1549097150 w 1736"/>
              <a:gd name="T1" fmla="*/ 633897502 h 1417"/>
              <a:gd name="T2" fmla="*/ 1424169991 w 1736"/>
              <a:gd name="T3" fmla="*/ 429154806 h 1417"/>
              <a:gd name="T4" fmla="*/ 1424169991 w 1736"/>
              <a:gd name="T5" fmla="*/ 553430858 h 1417"/>
              <a:gd name="T6" fmla="*/ 1264441499 w 1736"/>
              <a:gd name="T7" fmla="*/ 553430858 h 1417"/>
              <a:gd name="T8" fmla="*/ 1264441499 w 1736"/>
              <a:gd name="T9" fmla="*/ 0 h 1417"/>
              <a:gd name="T10" fmla="*/ 0 w 1736"/>
              <a:gd name="T11" fmla="*/ 0 h 1417"/>
              <a:gd name="T12" fmla="*/ 0 w 1736"/>
              <a:gd name="T13" fmla="*/ 528396370 h 1417"/>
              <a:gd name="T14" fmla="*/ 69602666 w 1736"/>
              <a:gd name="T15" fmla="*/ 528396370 h 1417"/>
              <a:gd name="T16" fmla="*/ 69602666 w 1736"/>
              <a:gd name="T17" fmla="*/ 337958961 h 1417"/>
              <a:gd name="T18" fmla="*/ 248069901 w 1736"/>
              <a:gd name="T19" fmla="*/ 633897502 h 1417"/>
              <a:gd name="T20" fmla="*/ 69602666 w 1736"/>
              <a:gd name="T21" fmla="*/ 929835098 h 1417"/>
              <a:gd name="T22" fmla="*/ 69602666 w 1736"/>
              <a:gd name="T23" fmla="*/ 737609646 h 1417"/>
              <a:gd name="T24" fmla="*/ 0 w 1736"/>
              <a:gd name="T25" fmla="*/ 737609646 h 1417"/>
              <a:gd name="T26" fmla="*/ 0 w 1736"/>
              <a:gd name="T27" fmla="*/ 1266900510 h 1417"/>
              <a:gd name="T28" fmla="*/ 1264441499 w 1736"/>
              <a:gd name="T29" fmla="*/ 1266900510 h 1417"/>
              <a:gd name="T30" fmla="*/ 1264441499 w 1736"/>
              <a:gd name="T31" fmla="*/ 711681610 h 1417"/>
              <a:gd name="T32" fmla="*/ 1424169991 w 1736"/>
              <a:gd name="T33" fmla="*/ 711681610 h 1417"/>
              <a:gd name="T34" fmla="*/ 1424169991 w 1736"/>
              <a:gd name="T35" fmla="*/ 838640198 h 1417"/>
              <a:gd name="T36" fmla="*/ 1549097150 w 1736"/>
              <a:gd name="T37" fmla="*/ 633897502 h 1417"/>
              <a:gd name="T38" fmla="*/ 1549097150 w 1736"/>
              <a:gd name="T39" fmla="*/ 633897502 h 1417"/>
              <a:gd name="T40" fmla="*/ 1549097150 w 1736"/>
              <a:gd name="T41" fmla="*/ 633897502 h 1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6"/>
              <a:gd name="T64" fmla="*/ 0 h 1417"/>
              <a:gd name="T65" fmla="*/ 1736 w 1736"/>
              <a:gd name="T66" fmla="*/ 1417 h 14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6" h="1417">
                <a:moveTo>
                  <a:pt x="1736" y="709"/>
                </a:moveTo>
                <a:lnTo>
                  <a:pt x="1596" y="480"/>
                </a:lnTo>
                <a:lnTo>
                  <a:pt x="1596" y="619"/>
                </a:lnTo>
                <a:lnTo>
                  <a:pt x="1417" y="619"/>
                </a:lnTo>
                <a:lnTo>
                  <a:pt x="1417" y="0"/>
                </a:lnTo>
                <a:lnTo>
                  <a:pt x="0" y="0"/>
                </a:lnTo>
                <a:lnTo>
                  <a:pt x="0" y="591"/>
                </a:lnTo>
                <a:lnTo>
                  <a:pt x="78" y="591"/>
                </a:lnTo>
                <a:lnTo>
                  <a:pt x="78" y="378"/>
                </a:lnTo>
                <a:lnTo>
                  <a:pt x="278" y="709"/>
                </a:lnTo>
                <a:lnTo>
                  <a:pt x="78" y="1040"/>
                </a:lnTo>
                <a:lnTo>
                  <a:pt x="78" y="825"/>
                </a:lnTo>
                <a:lnTo>
                  <a:pt x="0" y="825"/>
                </a:lnTo>
                <a:lnTo>
                  <a:pt x="0" y="1417"/>
                </a:lnTo>
                <a:lnTo>
                  <a:pt x="1417" y="1417"/>
                </a:lnTo>
                <a:lnTo>
                  <a:pt x="1417" y="796"/>
                </a:lnTo>
                <a:lnTo>
                  <a:pt x="1596" y="796"/>
                </a:lnTo>
                <a:lnTo>
                  <a:pt x="1596" y="938"/>
                </a:lnTo>
                <a:lnTo>
                  <a:pt x="1736" y="709"/>
                </a:lnTo>
                <a:close/>
              </a:path>
            </a:pathLst>
          </a:custGeom>
          <a:solidFill>
            <a:srgbClr val="5898DE"/>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kern="0">
              <a:solidFill>
                <a:sysClr val="windowText" lastClr="000000"/>
              </a:solidFill>
            </a:endParaRPr>
          </a:p>
        </p:txBody>
      </p:sp>
      <p:sp>
        <p:nvSpPr>
          <p:cNvPr id="31" name="Freeform 15">
            <a:hlinkClick r:id="rId3"/>
          </p:cNvPr>
          <p:cNvSpPr>
            <a:spLocks noChangeAspect="1"/>
          </p:cNvSpPr>
          <p:nvPr/>
        </p:nvSpPr>
        <p:spPr bwMode="gray">
          <a:xfrm rot="16200000">
            <a:off x="7529658" y="3201677"/>
            <a:ext cx="1004888" cy="1339851"/>
          </a:xfrm>
          <a:custGeom>
            <a:avLst/>
            <a:gdLst>
              <a:gd name="T0" fmla="*/ 1745331039 w 600"/>
              <a:gd name="T1" fmla="*/ 0 h 600"/>
              <a:gd name="T2" fmla="*/ 1745331039 w 600"/>
              <a:gd name="T3" fmla="*/ 159573902 h 600"/>
              <a:gd name="T4" fmla="*/ 2147483647 w 600"/>
              <a:gd name="T5" fmla="*/ 159573902 h 600"/>
              <a:gd name="T6" fmla="*/ 1495998352 w 600"/>
              <a:gd name="T7" fmla="*/ 583439916 h 600"/>
              <a:gd name="T8" fmla="*/ 797865043 w 600"/>
              <a:gd name="T9" fmla="*/ 159573902 h 600"/>
              <a:gd name="T10" fmla="*/ 1246665666 w 600"/>
              <a:gd name="T11" fmla="*/ 159573902 h 600"/>
              <a:gd name="T12" fmla="*/ 1246665666 w 600"/>
              <a:gd name="T13" fmla="*/ 0 h 600"/>
              <a:gd name="T14" fmla="*/ 0 w 600"/>
              <a:gd name="T15" fmla="*/ 0 h 600"/>
              <a:gd name="T16" fmla="*/ 0 w 600"/>
              <a:gd name="T17" fmla="*/ 2147483647 h 600"/>
              <a:gd name="T18" fmla="*/ 2147483647 w 600"/>
              <a:gd name="T19" fmla="*/ 2147483647 h 600"/>
              <a:gd name="T20" fmla="*/ 2147483647 w 600"/>
              <a:gd name="T21" fmla="*/ 0 h 600"/>
              <a:gd name="T22" fmla="*/ 1745331039 w 600"/>
              <a:gd name="T23" fmla="*/ 0 h 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0"/>
              <a:gd name="T37" fmla="*/ 0 h 600"/>
              <a:gd name="T38" fmla="*/ 600 w 600"/>
              <a:gd name="T39" fmla="*/ 600 h 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0" h="600">
                <a:moveTo>
                  <a:pt x="350" y="0"/>
                </a:moveTo>
                <a:cubicBezTo>
                  <a:pt x="350" y="32"/>
                  <a:pt x="350" y="32"/>
                  <a:pt x="350" y="32"/>
                </a:cubicBezTo>
                <a:cubicBezTo>
                  <a:pt x="360" y="32"/>
                  <a:pt x="440" y="32"/>
                  <a:pt x="440" y="32"/>
                </a:cubicBezTo>
                <a:cubicBezTo>
                  <a:pt x="300" y="117"/>
                  <a:pt x="300" y="117"/>
                  <a:pt x="300" y="117"/>
                </a:cubicBezTo>
                <a:cubicBezTo>
                  <a:pt x="160" y="32"/>
                  <a:pt x="160" y="32"/>
                  <a:pt x="160" y="32"/>
                </a:cubicBezTo>
                <a:cubicBezTo>
                  <a:pt x="160" y="32"/>
                  <a:pt x="240" y="32"/>
                  <a:pt x="250" y="32"/>
                </a:cubicBezTo>
                <a:cubicBezTo>
                  <a:pt x="250" y="0"/>
                  <a:pt x="250" y="0"/>
                  <a:pt x="250" y="0"/>
                </a:cubicBezTo>
                <a:cubicBezTo>
                  <a:pt x="0" y="0"/>
                  <a:pt x="0" y="0"/>
                  <a:pt x="0" y="0"/>
                </a:cubicBezTo>
                <a:cubicBezTo>
                  <a:pt x="0" y="600"/>
                  <a:pt x="0" y="600"/>
                  <a:pt x="0" y="600"/>
                </a:cubicBezTo>
                <a:cubicBezTo>
                  <a:pt x="600" y="600"/>
                  <a:pt x="600" y="600"/>
                  <a:pt x="600" y="600"/>
                </a:cubicBezTo>
                <a:cubicBezTo>
                  <a:pt x="600" y="0"/>
                  <a:pt x="600" y="0"/>
                  <a:pt x="600" y="0"/>
                </a:cubicBezTo>
                <a:lnTo>
                  <a:pt x="350" y="0"/>
                </a:lnTo>
                <a:close/>
              </a:path>
            </a:pathLst>
          </a:custGeom>
          <a:solidFill>
            <a:srgbClr val="276FB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zh-CN" altLang="en-US" kern="0">
              <a:solidFill>
                <a:sysClr val="windowText" lastClr="000000"/>
              </a:solidFill>
            </a:endParaRPr>
          </a:p>
        </p:txBody>
      </p:sp>
      <p:sp>
        <p:nvSpPr>
          <p:cNvPr id="32" name="Text Box 17"/>
          <p:cNvSpPr txBox="1">
            <a:spLocks noChangeArrowheads="1"/>
          </p:cNvSpPr>
          <p:nvPr/>
        </p:nvSpPr>
        <p:spPr bwMode="gray">
          <a:xfrm>
            <a:off x="225472" y="2382552"/>
            <a:ext cx="1885347" cy="104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90000" rIns="72000" bIns="90000">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400" dirty="0">
                <a:solidFill>
                  <a:schemeClr val="tx2"/>
                </a:solidFill>
                <a:latin typeface="黑体" panose="02010609060101010101" pitchFamily="49" charset="-122"/>
                <a:ea typeface="黑体" panose="02010609060101010101" pitchFamily="49" charset="-122"/>
              </a:rPr>
              <a:t>1998</a:t>
            </a:r>
            <a:r>
              <a:rPr lang="zh-CN" altLang="zh-CN" sz="1400" dirty="0">
                <a:solidFill>
                  <a:schemeClr val="tx2"/>
                </a:solidFill>
                <a:latin typeface="黑体" panose="02010609060101010101" pitchFamily="49" charset="-122"/>
                <a:ea typeface="黑体" panose="02010609060101010101" pitchFamily="49" charset="-122"/>
              </a:rPr>
              <a:t>年</a:t>
            </a:r>
            <a:r>
              <a:rPr lang="zh-CN" altLang="en-US" sz="1400" dirty="0">
                <a:solidFill>
                  <a:schemeClr val="tx2"/>
                </a:solidFill>
                <a:latin typeface="黑体" panose="02010609060101010101" pitchFamily="49" charset="-122"/>
                <a:ea typeface="黑体" panose="02010609060101010101" pitchFamily="49" charset="-122"/>
              </a:rPr>
              <a:t>出台</a:t>
            </a:r>
            <a:r>
              <a:rPr lang="zh-CN" altLang="zh-CN" sz="1400" dirty="0">
                <a:solidFill>
                  <a:schemeClr val="tx2"/>
                </a:solidFill>
                <a:latin typeface="黑体" panose="02010609060101010101" pitchFamily="49" charset="-122"/>
                <a:ea typeface="黑体" panose="02010609060101010101" pitchFamily="49" charset="-122"/>
              </a:rPr>
              <a:t>《北京理工大学职员职务序列试行办法》（校办字</a:t>
            </a:r>
            <a:r>
              <a:rPr lang="en-US" altLang="zh-CN" sz="1400" dirty="0">
                <a:solidFill>
                  <a:schemeClr val="tx2"/>
                </a:solidFill>
                <a:latin typeface="黑体" panose="02010609060101010101" pitchFamily="49" charset="-122"/>
                <a:ea typeface="黑体" panose="02010609060101010101" pitchFamily="49" charset="-122"/>
              </a:rPr>
              <a:t>[1998]19</a:t>
            </a:r>
            <a:r>
              <a:rPr lang="zh-CN" altLang="zh-CN" sz="1400" dirty="0">
                <a:solidFill>
                  <a:schemeClr val="tx2"/>
                </a:solidFill>
                <a:latin typeface="黑体" panose="02010609060101010101" pitchFamily="49" charset="-122"/>
                <a:ea typeface="黑体" panose="02010609060101010101" pitchFamily="49" charset="-122"/>
              </a:rPr>
              <a:t>号）</a:t>
            </a:r>
            <a:endParaRPr lang="de-DE" altLang="zh-CN" sz="1400" dirty="0">
              <a:solidFill>
                <a:schemeClr val="tx2"/>
              </a:solidFill>
              <a:latin typeface="黑体" panose="02010609060101010101" pitchFamily="49" charset="-122"/>
              <a:ea typeface="黑体" panose="02010609060101010101" pitchFamily="49" charset="-122"/>
              <a:cs typeface="Arial" charset="0"/>
            </a:endParaRPr>
          </a:p>
        </p:txBody>
      </p:sp>
      <p:sp>
        <p:nvSpPr>
          <p:cNvPr id="33" name="Text Box 18"/>
          <p:cNvSpPr txBox="1">
            <a:spLocks noChangeArrowheads="1"/>
          </p:cNvSpPr>
          <p:nvPr/>
        </p:nvSpPr>
        <p:spPr bwMode="gray">
          <a:xfrm>
            <a:off x="1521615" y="4326773"/>
            <a:ext cx="1800200" cy="168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90000" rIns="72000" bIns="90000">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defTabSz="685750" eaLnBrk="1" fontAlgn="auto" hangingPunct="1">
              <a:spcBef>
                <a:spcPts val="0"/>
              </a:spcBef>
              <a:spcAft>
                <a:spcPts val="0"/>
              </a:spcAft>
              <a:defRPr/>
            </a:pPr>
            <a:r>
              <a:rPr lang="zh-CN" altLang="zh-CN" sz="1400" dirty="0">
                <a:solidFill>
                  <a:schemeClr val="tx2"/>
                </a:solidFill>
                <a:latin typeface="黑体" panose="02010609060101010101" pitchFamily="49" charset="-122"/>
                <a:ea typeface="黑体" panose="02010609060101010101" pitchFamily="49" charset="-122"/>
              </a:rPr>
              <a:t>开展首次岗位设置和聘用工作，完成了专业技术（教师和其他专业技术岗位）、管理和工勤技能三类岗位的过渡性分类设置和分级聘用</a:t>
            </a:r>
            <a:endParaRPr lang="en-US" altLang="zh-CN" sz="1400" dirty="0">
              <a:solidFill>
                <a:schemeClr val="tx2"/>
              </a:solidFill>
              <a:latin typeface="黑体" panose="02010609060101010101" pitchFamily="49" charset="-122"/>
              <a:ea typeface="黑体" panose="02010609060101010101" pitchFamily="49" charset="-122"/>
            </a:endParaRPr>
          </a:p>
        </p:txBody>
      </p:sp>
      <p:sp>
        <p:nvSpPr>
          <p:cNvPr id="34" name="Text Box 20"/>
          <p:cNvSpPr txBox="1">
            <a:spLocks noChangeArrowheads="1"/>
          </p:cNvSpPr>
          <p:nvPr/>
        </p:nvSpPr>
        <p:spPr bwMode="gray">
          <a:xfrm>
            <a:off x="2601741" y="1772816"/>
            <a:ext cx="2158531" cy="147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90000" rIns="72000" bIns="90000">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defTabSz="685750" eaLnBrk="1" fontAlgn="auto" hangingPunct="1">
              <a:spcBef>
                <a:spcPts val="0"/>
              </a:spcBef>
              <a:spcAft>
                <a:spcPts val="0"/>
              </a:spcAft>
              <a:defRPr/>
            </a:pPr>
            <a:r>
              <a:rPr lang="zh-CN" altLang="en-US" sz="1400" dirty="0">
                <a:solidFill>
                  <a:schemeClr val="tx2"/>
                </a:solidFill>
                <a:latin typeface="黑体" panose="02010609060101010101" pitchFamily="49" charset="-122"/>
                <a:ea typeface="黑体" panose="02010609060101010101" pitchFamily="49" charset="-122"/>
              </a:rPr>
              <a:t>结合学校职员实际，</a:t>
            </a:r>
            <a:r>
              <a:rPr lang="zh-CN" altLang="zh-CN" sz="1400" dirty="0">
                <a:solidFill>
                  <a:schemeClr val="tx2"/>
                </a:solidFill>
                <a:latin typeface="黑体" panose="02010609060101010101" pitchFamily="49" charset="-122"/>
                <a:ea typeface="黑体" panose="02010609060101010101" pitchFamily="49" charset="-122"/>
              </a:rPr>
              <a:t>在人社部</a:t>
            </a:r>
            <a:r>
              <a:rPr lang="zh-CN" altLang="en-US" sz="1400" dirty="0">
                <a:solidFill>
                  <a:schemeClr val="tx2"/>
                </a:solidFill>
                <a:latin typeface="黑体" panose="02010609060101010101" pitchFamily="49" charset="-122"/>
                <a:ea typeface="黑体" panose="02010609060101010101" pitchFamily="49" charset="-122"/>
              </a:rPr>
              <a:t>未出台</a:t>
            </a:r>
            <a:r>
              <a:rPr lang="zh-CN" altLang="zh-CN" sz="1400" dirty="0">
                <a:solidFill>
                  <a:schemeClr val="tx2"/>
                </a:solidFill>
                <a:latin typeface="黑体" panose="02010609060101010101" pitchFamily="49" charset="-122"/>
                <a:ea typeface="黑体" panose="02010609060101010101" pitchFamily="49" charset="-122"/>
              </a:rPr>
              <a:t>事业单位职员制</a:t>
            </a:r>
            <a:r>
              <a:rPr lang="zh-CN" altLang="en-US" sz="1400" dirty="0">
                <a:solidFill>
                  <a:schemeClr val="tx2"/>
                </a:solidFill>
                <a:latin typeface="黑体" panose="02010609060101010101" pitchFamily="49" charset="-122"/>
                <a:ea typeface="黑体" panose="02010609060101010101" pitchFamily="49" charset="-122"/>
              </a:rPr>
              <a:t>之前，参照教育部职员制度，出台</a:t>
            </a:r>
            <a:r>
              <a:rPr lang="en-US" altLang="zh-CN" sz="1400" dirty="0">
                <a:solidFill>
                  <a:schemeClr val="tx2"/>
                </a:solidFill>
                <a:latin typeface="黑体" panose="02010609060101010101" pitchFamily="49" charset="-122"/>
                <a:ea typeface="黑体" panose="02010609060101010101" pitchFamily="49" charset="-122"/>
              </a:rPr>
              <a:t>《</a:t>
            </a:r>
            <a:r>
              <a:rPr lang="zh-CN" altLang="en-US" sz="1400" dirty="0">
                <a:solidFill>
                  <a:schemeClr val="tx2"/>
                </a:solidFill>
                <a:latin typeface="黑体" panose="02010609060101010101" pitchFamily="49" charset="-122"/>
                <a:ea typeface="黑体" panose="02010609060101010101" pitchFamily="49" charset="-122"/>
              </a:rPr>
              <a:t>北京理工大学职员制实施暂行办法</a:t>
            </a:r>
            <a:r>
              <a:rPr lang="en-US" altLang="zh-CN" sz="1400" dirty="0">
                <a:solidFill>
                  <a:schemeClr val="tx2"/>
                </a:solidFill>
                <a:latin typeface="黑体" panose="02010609060101010101" pitchFamily="49" charset="-122"/>
                <a:ea typeface="黑体" panose="02010609060101010101" pitchFamily="49" charset="-122"/>
              </a:rPr>
              <a:t>》</a:t>
            </a:r>
            <a:r>
              <a:rPr lang="zh-CN" altLang="en-US" sz="1400" dirty="0">
                <a:solidFill>
                  <a:schemeClr val="tx2"/>
                </a:solidFill>
                <a:latin typeface="黑体" panose="02010609060101010101" pitchFamily="49" charset="-122"/>
                <a:ea typeface="黑体" panose="02010609060101010101" pitchFamily="49" charset="-122"/>
              </a:rPr>
              <a:t>（党发</a:t>
            </a:r>
            <a:r>
              <a:rPr lang="en-US" altLang="zh-CN" sz="1400" dirty="0">
                <a:solidFill>
                  <a:schemeClr val="tx2"/>
                </a:solidFill>
                <a:latin typeface="黑体" panose="02010609060101010101" pitchFamily="49" charset="-122"/>
                <a:ea typeface="黑体" panose="02010609060101010101" pitchFamily="49" charset="-122"/>
              </a:rPr>
              <a:t>[2011]25</a:t>
            </a:r>
            <a:r>
              <a:rPr lang="zh-CN" altLang="en-US" sz="1400" dirty="0" smtClean="0">
                <a:solidFill>
                  <a:schemeClr val="tx2"/>
                </a:solidFill>
                <a:latin typeface="黑体" panose="02010609060101010101" pitchFamily="49" charset="-122"/>
                <a:ea typeface="黑体" panose="02010609060101010101" pitchFamily="49" charset="-122"/>
              </a:rPr>
              <a:t>号）</a:t>
            </a:r>
            <a:endParaRPr lang="zh-CN" altLang="en-US" sz="1400" dirty="0">
              <a:solidFill>
                <a:schemeClr val="tx2"/>
              </a:solidFill>
              <a:latin typeface="黑体" panose="02010609060101010101" pitchFamily="49" charset="-122"/>
              <a:ea typeface="黑体" panose="02010609060101010101" pitchFamily="49" charset="-122"/>
            </a:endParaRPr>
          </a:p>
        </p:txBody>
      </p:sp>
      <p:sp>
        <p:nvSpPr>
          <p:cNvPr id="35" name="Text Box 26"/>
          <p:cNvSpPr txBox="1">
            <a:spLocks noChangeArrowheads="1"/>
          </p:cNvSpPr>
          <p:nvPr/>
        </p:nvSpPr>
        <p:spPr bwMode="gray">
          <a:xfrm>
            <a:off x="4473944" y="4401432"/>
            <a:ext cx="1584176" cy="13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90000" rIns="72000" bIns="90000">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20000"/>
              </a:spcBef>
            </a:pPr>
            <a:r>
              <a:rPr lang="zh-CN" altLang="en-US" sz="1400" dirty="0">
                <a:solidFill>
                  <a:schemeClr val="tx2"/>
                </a:solidFill>
                <a:latin typeface="黑体" panose="02010609060101010101" pitchFamily="49" charset="-122"/>
                <a:ea typeface="黑体" panose="02010609060101010101" pitchFamily="49" charset="-122"/>
              </a:rPr>
              <a:t>第二轮岗位设置聘用工作</a:t>
            </a:r>
            <a:endParaRPr lang="en-US" altLang="zh-CN" sz="1400" dirty="0">
              <a:solidFill>
                <a:schemeClr val="tx2"/>
              </a:solidFill>
              <a:latin typeface="黑体" panose="02010609060101010101" pitchFamily="49" charset="-122"/>
              <a:ea typeface="黑体" panose="02010609060101010101" pitchFamily="49" charset="-122"/>
            </a:endParaRPr>
          </a:p>
          <a:p>
            <a:pPr eaLnBrk="1" hangingPunct="1">
              <a:spcBef>
                <a:spcPct val="20000"/>
              </a:spcBef>
            </a:pPr>
            <a:r>
              <a:rPr lang="zh-CN" altLang="en-US" sz="1400" dirty="0">
                <a:solidFill>
                  <a:schemeClr val="tx2"/>
                </a:solidFill>
                <a:latin typeface="黑体" panose="02010609060101010101" pitchFamily="49" charset="-122"/>
                <a:ea typeface="黑体" panose="02010609060101010101" pitchFamily="49" charset="-122"/>
              </a:rPr>
              <a:t>首次开展职员年度晋级评审</a:t>
            </a:r>
            <a:endParaRPr lang="en-US" altLang="zh-CN" sz="1400" dirty="0">
              <a:solidFill>
                <a:schemeClr val="tx2"/>
              </a:solidFill>
              <a:latin typeface="黑体" panose="02010609060101010101" pitchFamily="49" charset="-122"/>
              <a:ea typeface="黑体" panose="02010609060101010101" pitchFamily="49" charset="-122"/>
            </a:endParaRPr>
          </a:p>
          <a:p>
            <a:pPr eaLnBrk="1" hangingPunct="1">
              <a:spcBef>
                <a:spcPct val="20000"/>
              </a:spcBef>
            </a:pPr>
            <a:endParaRPr lang="de-DE" altLang="zh-CN" sz="1400" dirty="0">
              <a:solidFill>
                <a:schemeClr val="tx2"/>
              </a:solidFill>
              <a:latin typeface="黑体" panose="02010609060101010101" pitchFamily="49" charset="-122"/>
              <a:ea typeface="黑体" panose="02010609060101010101" pitchFamily="49" charset="-122"/>
              <a:cs typeface="Arial" charset="0"/>
            </a:endParaRPr>
          </a:p>
        </p:txBody>
      </p:sp>
      <p:sp>
        <p:nvSpPr>
          <p:cNvPr id="36" name="Text Box 27"/>
          <p:cNvSpPr txBox="1">
            <a:spLocks noChangeArrowheads="1"/>
          </p:cNvSpPr>
          <p:nvPr/>
        </p:nvSpPr>
        <p:spPr bwMode="gray">
          <a:xfrm>
            <a:off x="7293957" y="4383250"/>
            <a:ext cx="1729276" cy="61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90000" rIns="72000" bIns="90000">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20000"/>
              </a:spcBef>
            </a:pPr>
            <a:r>
              <a:rPr lang="zh-CN" altLang="zh-CN" sz="1400" dirty="0">
                <a:solidFill>
                  <a:schemeClr val="tx2"/>
                </a:solidFill>
                <a:latin typeface="黑体" panose="02010609060101010101" pitchFamily="49" charset="-122"/>
                <a:ea typeface="黑体" panose="02010609060101010101" pitchFamily="49" charset="-122"/>
              </a:rPr>
              <a:t>增</a:t>
            </a:r>
            <a:r>
              <a:rPr lang="zh-CN" altLang="en-US" sz="1400" dirty="0">
                <a:solidFill>
                  <a:schemeClr val="tx2"/>
                </a:solidFill>
                <a:latin typeface="黑体" panose="02010609060101010101" pitchFamily="49" charset="-122"/>
                <a:ea typeface="黑体" panose="02010609060101010101" pitchFamily="49" charset="-122"/>
              </a:rPr>
              <a:t>加</a:t>
            </a:r>
            <a:r>
              <a:rPr lang="zh-CN" altLang="zh-CN" sz="1400" dirty="0">
                <a:solidFill>
                  <a:schemeClr val="tx2"/>
                </a:solidFill>
                <a:latin typeface="黑体" panose="02010609060101010101" pitchFamily="49" charset="-122"/>
                <a:ea typeface="黑体" panose="02010609060101010101" pitchFamily="49" charset="-122"/>
              </a:rPr>
              <a:t>一线辅导员申报职员的认定办法</a:t>
            </a:r>
            <a:endParaRPr lang="de-DE" altLang="zh-CN" sz="1400" dirty="0">
              <a:solidFill>
                <a:schemeClr val="tx2"/>
              </a:solidFill>
              <a:latin typeface="黑体" panose="02010609060101010101" pitchFamily="49" charset="-122"/>
              <a:ea typeface="黑体" panose="02010609060101010101" pitchFamily="49" charset="-122"/>
              <a:cs typeface="Arial" charset="0"/>
            </a:endParaRPr>
          </a:p>
        </p:txBody>
      </p:sp>
      <p:sp>
        <p:nvSpPr>
          <p:cNvPr id="38" name="Text Box 19"/>
          <p:cNvSpPr txBox="1">
            <a:spLocks noChangeArrowheads="1"/>
          </p:cNvSpPr>
          <p:nvPr/>
        </p:nvSpPr>
        <p:spPr bwMode="auto">
          <a:xfrm>
            <a:off x="1934522" y="3825172"/>
            <a:ext cx="1411287"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20000"/>
              </a:spcBef>
            </a:pPr>
            <a:r>
              <a:rPr lang="de-DE" altLang="zh-CN" dirty="0">
                <a:cs typeface="Arial" charset="0"/>
              </a:rPr>
              <a:t>2008</a:t>
            </a:r>
          </a:p>
        </p:txBody>
      </p:sp>
      <p:sp>
        <p:nvSpPr>
          <p:cNvPr id="39" name="Text Box 21"/>
          <p:cNvSpPr txBox="1">
            <a:spLocks noChangeArrowheads="1"/>
          </p:cNvSpPr>
          <p:nvPr/>
        </p:nvSpPr>
        <p:spPr bwMode="auto">
          <a:xfrm>
            <a:off x="3350572" y="3829934"/>
            <a:ext cx="1411287"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20000"/>
              </a:spcBef>
            </a:pPr>
            <a:r>
              <a:rPr lang="de-DE" altLang="zh-CN" dirty="0">
                <a:cs typeface="Arial" charset="0"/>
              </a:rPr>
              <a:t>2011</a:t>
            </a:r>
          </a:p>
        </p:txBody>
      </p:sp>
      <p:sp>
        <p:nvSpPr>
          <p:cNvPr id="40" name="Text Box 22"/>
          <p:cNvSpPr txBox="1">
            <a:spLocks noChangeArrowheads="1"/>
          </p:cNvSpPr>
          <p:nvPr/>
        </p:nvSpPr>
        <p:spPr bwMode="auto">
          <a:xfrm>
            <a:off x="4760272" y="3825172"/>
            <a:ext cx="1411287"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20000"/>
              </a:spcBef>
            </a:pPr>
            <a:r>
              <a:rPr lang="de-DE" altLang="zh-CN" dirty="0">
                <a:solidFill>
                  <a:schemeClr val="bg1"/>
                </a:solidFill>
                <a:cs typeface="Arial" charset="0"/>
              </a:rPr>
              <a:t>2012</a:t>
            </a:r>
          </a:p>
        </p:txBody>
      </p:sp>
      <p:sp>
        <p:nvSpPr>
          <p:cNvPr id="46" name="Text Box 23"/>
          <p:cNvSpPr txBox="1">
            <a:spLocks noChangeArrowheads="1"/>
          </p:cNvSpPr>
          <p:nvPr/>
        </p:nvSpPr>
        <p:spPr bwMode="auto">
          <a:xfrm>
            <a:off x="6177902" y="3829934"/>
            <a:ext cx="1411288"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20000"/>
              </a:spcBef>
            </a:pPr>
            <a:r>
              <a:rPr lang="de-DE" altLang="zh-CN" dirty="0">
                <a:solidFill>
                  <a:schemeClr val="bg1"/>
                </a:solidFill>
                <a:cs typeface="Arial" charset="0"/>
              </a:rPr>
              <a:t>2013</a:t>
            </a:r>
          </a:p>
        </p:txBody>
      </p:sp>
      <p:sp>
        <p:nvSpPr>
          <p:cNvPr id="47" name="Text Box 24"/>
          <p:cNvSpPr txBox="1">
            <a:spLocks noChangeArrowheads="1"/>
          </p:cNvSpPr>
          <p:nvPr/>
        </p:nvSpPr>
        <p:spPr bwMode="auto">
          <a:xfrm>
            <a:off x="7590776" y="3827553"/>
            <a:ext cx="1411288" cy="45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20000"/>
              </a:spcBef>
            </a:pPr>
            <a:r>
              <a:rPr lang="de-DE" altLang="zh-CN" dirty="0">
                <a:solidFill>
                  <a:schemeClr val="bg1"/>
                </a:solidFill>
                <a:cs typeface="Arial" charset="0"/>
              </a:rPr>
              <a:t>2014</a:t>
            </a:r>
          </a:p>
        </p:txBody>
      </p:sp>
      <p:sp>
        <p:nvSpPr>
          <p:cNvPr id="48" name="Text Box 26"/>
          <p:cNvSpPr txBox="1">
            <a:spLocks noChangeArrowheads="1"/>
          </p:cNvSpPr>
          <p:nvPr/>
        </p:nvSpPr>
        <p:spPr bwMode="gray">
          <a:xfrm>
            <a:off x="5842095" y="2598582"/>
            <a:ext cx="1538776" cy="82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90000" rIns="72000" bIns="90000">
            <a:spAutoFit/>
          </a:bodyPr>
          <a:lstStyle>
            <a:lvl1pPr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20000"/>
              </a:spcBef>
            </a:pPr>
            <a:r>
              <a:rPr lang="zh-CN" altLang="en-US" sz="1400" dirty="0">
                <a:solidFill>
                  <a:schemeClr val="tx2"/>
                </a:solidFill>
                <a:latin typeface="黑体" panose="02010609060101010101" pitchFamily="49" charset="-122"/>
                <a:ea typeface="黑体" panose="02010609060101010101" pitchFamily="49" charset="-122"/>
              </a:rPr>
              <a:t>增加过渡申报条件，进一步优化评审程序</a:t>
            </a:r>
            <a:endParaRPr lang="de-DE" altLang="zh-CN" sz="1400" dirty="0">
              <a:solidFill>
                <a:schemeClr val="tx2"/>
              </a:solidFill>
              <a:latin typeface="黑体" panose="02010609060101010101" pitchFamily="49" charset="-122"/>
              <a:ea typeface="黑体" panose="02010609060101010101" pitchFamily="49" charset="-122"/>
              <a:cs typeface="Arial" charset="0"/>
            </a:endParaRPr>
          </a:p>
        </p:txBody>
      </p:sp>
      <p:sp>
        <p:nvSpPr>
          <p:cNvPr id="27" name="标题 1"/>
          <p:cNvSpPr>
            <a:spLocks noGrp="1"/>
          </p:cNvSpPr>
          <p:nvPr>
            <p:ph type="title"/>
          </p:nvPr>
        </p:nvSpPr>
        <p:spPr>
          <a:xfrm>
            <a:off x="443541" y="326471"/>
            <a:ext cx="7391400" cy="422672"/>
          </a:xfrm>
        </p:spPr>
        <p:txBody>
          <a:bodyPr/>
          <a:lstStyle/>
          <a:p>
            <a:pPr algn="l" eaLnBrk="1" fontAlgn="auto" hangingPunct="1">
              <a:spcBef>
                <a:spcPts val="0"/>
              </a:spcBef>
              <a:spcAft>
                <a:spcPts val="0"/>
              </a:spcAft>
              <a:defRPr/>
            </a:pPr>
            <a:r>
              <a:rPr lang="zh-CN" altLang="zh-CN" sz="2400" i="0" kern="1200" dirty="0">
                <a:solidFill>
                  <a:srgbClr val="006600"/>
                </a:solidFill>
                <a:latin typeface="华文楷体" panose="02010600040101010101" pitchFamily="2" charset="-122"/>
                <a:ea typeface="华文楷体" panose="02010600040101010101" pitchFamily="2" charset="-122"/>
              </a:rPr>
              <a:t>一</a:t>
            </a:r>
            <a:r>
              <a:rPr lang="zh-CN" altLang="en-US" sz="2400" i="0" kern="1200" dirty="0" smtClean="0">
                <a:solidFill>
                  <a:srgbClr val="006600"/>
                </a:solidFill>
                <a:latin typeface="华文楷体" panose="02010600040101010101" pitchFamily="2" charset="-122"/>
                <a:ea typeface="华文楷体" panose="02010600040101010101" pitchFamily="2" charset="-122"/>
              </a:rPr>
              <a:t>、职员制历史</a:t>
            </a:r>
            <a:r>
              <a:rPr lang="zh-CN" altLang="en-US" sz="2400" i="0" kern="1200" dirty="0">
                <a:solidFill>
                  <a:srgbClr val="006600"/>
                </a:solidFill>
                <a:latin typeface="华文楷体" panose="02010600040101010101" pitchFamily="2" charset="-122"/>
                <a:ea typeface="华文楷体" panose="02010600040101010101" pitchFamily="2" charset="-122"/>
              </a:rPr>
              <a:t>沿革</a:t>
            </a:r>
            <a:endParaRPr lang="zh-CN" altLang="zh-CN" sz="2400" i="0" kern="1200" dirty="0">
              <a:solidFill>
                <a:srgbClr val="006600"/>
              </a:solidFill>
              <a:latin typeface="华文楷体" panose="02010600040101010101" pitchFamily="2" charset="-122"/>
              <a:ea typeface="华文楷体" panose="02010600040101010101" pitchFamily="2" charset="-122"/>
            </a:endParaRPr>
          </a:p>
        </p:txBody>
      </p:sp>
      <p:cxnSp>
        <p:nvCxnSpPr>
          <p:cNvPr id="28" name="直接连接符 27"/>
          <p:cNvCxnSpPr/>
          <p:nvPr/>
        </p:nvCxnSpPr>
        <p:spPr bwMode="auto">
          <a:xfrm>
            <a:off x="525895" y="728549"/>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23" name="矩形 22"/>
          <p:cNvSpPr/>
          <p:nvPr/>
        </p:nvSpPr>
        <p:spPr>
          <a:xfrm>
            <a:off x="443541" y="979243"/>
            <a:ext cx="8280919" cy="634276"/>
          </a:xfrm>
          <a:prstGeom prst="rect">
            <a:avLst/>
          </a:prstGeom>
          <a:effectLst>
            <a:glow rad="101600">
              <a:schemeClr val="accent1">
                <a:satMod val="175000"/>
                <a:alpha val="40000"/>
              </a:schemeClr>
            </a:glow>
          </a:effectLst>
          <a:scene3d>
            <a:camera prst="orthographicFront"/>
            <a:lightRig rig="threePt" dir="t"/>
          </a:scene3d>
          <a:sp3d>
            <a:bevelT w="139700" prst="cross"/>
          </a:sp3d>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hangingPunct="1">
              <a:lnSpc>
                <a:spcPts val="5000"/>
              </a:lnSpc>
            </a:pPr>
            <a:r>
              <a:rPr lang="zh-CN" altLang="en-US" sz="2000" dirty="0">
                <a:solidFill>
                  <a:schemeClr val="tx2"/>
                </a:solidFill>
                <a:latin typeface="微软雅黑" panose="020B0503020204020204" pitchFamily="34" charset="-122"/>
                <a:ea typeface="微软雅黑" panose="020B0503020204020204" pitchFamily="34" charset="-122"/>
              </a:rPr>
              <a:t>目标</a:t>
            </a:r>
            <a:r>
              <a:rPr lang="zh-CN" altLang="en-US" sz="2000" dirty="0" smtClean="0">
                <a:solidFill>
                  <a:schemeClr val="tx2"/>
                </a:solidFill>
                <a:latin typeface="微软雅黑" panose="020B0503020204020204" pitchFamily="34" charset="-122"/>
                <a:ea typeface="微软雅黑" panose="020B0503020204020204" pitchFamily="34" charset="-122"/>
              </a:rPr>
              <a:t>：建设</a:t>
            </a:r>
            <a:r>
              <a:rPr lang="zh-CN" altLang="en-US" sz="2000" dirty="0">
                <a:solidFill>
                  <a:srgbClr val="FF0000"/>
                </a:solidFill>
                <a:latin typeface="微软雅黑" panose="020B0503020204020204" pitchFamily="34" charset="-122"/>
                <a:ea typeface="微软雅黑" panose="020B0503020204020204" pitchFamily="34" charset="-122"/>
              </a:rPr>
              <a:t>素质高、业务精、相对稳定的</a:t>
            </a:r>
            <a:r>
              <a:rPr lang="zh-CN" altLang="en-US" sz="2000" dirty="0" smtClean="0">
                <a:solidFill>
                  <a:srgbClr val="FF0000"/>
                </a:solidFill>
                <a:latin typeface="微软雅黑" panose="020B0503020204020204" pitchFamily="34" charset="-122"/>
                <a:ea typeface="微软雅黑" panose="020B0503020204020204" pitchFamily="34" charset="-122"/>
              </a:rPr>
              <a:t>专业化</a:t>
            </a:r>
            <a:r>
              <a:rPr lang="zh-CN" altLang="en-US" sz="2000" dirty="0">
                <a:solidFill>
                  <a:schemeClr val="tx2"/>
                </a:solidFill>
                <a:latin typeface="微软雅黑" panose="020B0503020204020204" pitchFamily="34" charset="-122"/>
                <a:ea typeface="微软雅黑" panose="020B0503020204020204" pitchFamily="34" charset="-122"/>
              </a:rPr>
              <a:t>管理职员队伍</a:t>
            </a:r>
          </a:p>
        </p:txBody>
      </p:sp>
      <p:sp>
        <p:nvSpPr>
          <p:cNvPr id="24" name="Freeform 10">
            <a:hlinkClick r:id="rId3"/>
          </p:cNvPr>
          <p:cNvSpPr>
            <a:spLocks noChangeAspect="1"/>
          </p:cNvSpPr>
          <p:nvPr/>
        </p:nvSpPr>
        <p:spPr bwMode="gray">
          <a:xfrm>
            <a:off x="312096" y="3356992"/>
            <a:ext cx="1641475" cy="1004888"/>
          </a:xfrm>
          <a:custGeom>
            <a:avLst/>
            <a:gdLst>
              <a:gd name="T0" fmla="*/ 2147483647 w 735"/>
              <a:gd name="T1" fmla="*/ 1495998352 h 600"/>
              <a:gd name="T2" fmla="*/ 2147483647 w 735"/>
              <a:gd name="T3" fmla="*/ 1012292404 h 600"/>
              <a:gd name="T4" fmla="*/ 2147483647 w 735"/>
              <a:gd name="T5" fmla="*/ 1306505600 h 600"/>
              <a:gd name="T6" fmla="*/ 2147483647 w 735"/>
              <a:gd name="T7" fmla="*/ 1306505600 h 600"/>
              <a:gd name="T8" fmla="*/ 2147483647 w 735"/>
              <a:gd name="T9" fmla="*/ 0 h 600"/>
              <a:gd name="T10" fmla="*/ 0 w 735"/>
              <a:gd name="T11" fmla="*/ 0 h 600"/>
              <a:gd name="T12" fmla="*/ 0 w 735"/>
              <a:gd name="T13" fmla="*/ 2147483647 h 600"/>
              <a:gd name="T14" fmla="*/ 2147483647 w 735"/>
              <a:gd name="T15" fmla="*/ 2147483647 h 600"/>
              <a:gd name="T16" fmla="*/ 2147483647 w 735"/>
              <a:gd name="T17" fmla="*/ 1680504629 h 600"/>
              <a:gd name="T18" fmla="*/ 2147483647 w 735"/>
              <a:gd name="T19" fmla="*/ 1680504629 h 600"/>
              <a:gd name="T20" fmla="*/ 2147483647 w 735"/>
              <a:gd name="T21" fmla="*/ 1979704300 h 600"/>
              <a:gd name="T22" fmla="*/ 2147483647 w 735"/>
              <a:gd name="T23" fmla="*/ 1495998352 h 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600"/>
              <a:gd name="T38" fmla="*/ 735 w 735"/>
              <a:gd name="T39" fmla="*/ 600 h 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600">
                <a:moveTo>
                  <a:pt x="735" y="300"/>
                </a:moveTo>
                <a:cubicBezTo>
                  <a:pt x="731" y="295"/>
                  <a:pt x="691" y="228"/>
                  <a:pt x="676" y="203"/>
                </a:cubicBezTo>
                <a:cubicBezTo>
                  <a:pt x="676" y="225"/>
                  <a:pt x="676" y="262"/>
                  <a:pt x="676" y="262"/>
                </a:cubicBezTo>
                <a:cubicBezTo>
                  <a:pt x="676" y="262"/>
                  <a:pt x="610" y="262"/>
                  <a:pt x="600" y="262"/>
                </a:cubicBezTo>
                <a:cubicBezTo>
                  <a:pt x="600" y="0"/>
                  <a:pt x="600" y="0"/>
                  <a:pt x="600" y="0"/>
                </a:cubicBezTo>
                <a:cubicBezTo>
                  <a:pt x="0" y="0"/>
                  <a:pt x="0" y="0"/>
                  <a:pt x="0" y="0"/>
                </a:cubicBezTo>
                <a:cubicBezTo>
                  <a:pt x="0" y="600"/>
                  <a:pt x="0" y="600"/>
                  <a:pt x="0" y="600"/>
                </a:cubicBezTo>
                <a:cubicBezTo>
                  <a:pt x="600" y="600"/>
                  <a:pt x="600" y="600"/>
                  <a:pt x="600" y="600"/>
                </a:cubicBezTo>
                <a:cubicBezTo>
                  <a:pt x="600" y="337"/>
                  <a:pt x="600" y="337"/>
                  <a:pt x="600" y="337"/>
                </a:cubicBezTo>
                <a:cubicBezTo>
                  <a:pt x="610" y="337"/>
                  <a:pt x="676" y="337"/>
                  <a:pt x="676" y="337"/>
                </a:cubicBezTo>
                <a:cubicBezTo>
                  <a:pt x="676" y="337"/>
                  <a:pt x="676" y="375"/>
                  <a:pt x="676" y="397"/>
                </a:cubicBezTo>
                <a:cubicBezTo>
                  <a:pt x="691" y="371"/>
                  <a:pt x="731" y="305"/>
                  <a:pt x="735" y="300"/>
                </a:cubicBezTo>
                <a:close/>
              </a:path>
            </a:pathLst>
          </a:custGeom>
          <a:solidFill>
            <a:srgbClr val="C3D9F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zh-CN" altLang="en-US" kern="0">
              <a:solidFill>
                <a:sysClr val="windowText" lastClr="000000"/>
              </a:solidFill>
            </a:endParaRPr>
          </a:p>
        </p:txBody>
      </p:sp>
      <p:sp>
        <p:nvSpPr>
          <p:cNvPr id="25" name="Text Box 16"/>
          <p:cNvSpPr txBox="1">
            <a:spLocks noChangeArrowheads="1"/>
          </p:cNvSpPr>
          <p:nvPr/>
        </p:nvSpPr>
        <p:spPr bwMode="auto">
          <a:xfrm>
            <a:off x="138740" y="3789040"/>
            <a:ext cx="1718568" cy="48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90000" rIns="72000" bIns="90000">
            <a:spAutoFit/>
          </a:bodyPr>
          <a:lstStyle>
            <a:lvl1pPr marL="177800" indent="-177800"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20000"/>
              </a:spcBef>
            </a:pPr>
            <a:r>
              <a:rPr lang="de-DE" altLang="zh-CN" sz="2000" dirty="0">
                <a:cs typeface="Arial" charset="0"/>
              </a:rPr>
              <a:t>1998-2007</a:t>
            </a:r>
          </a:p>
        </p:txBody>
      </p:sp>
    </p:spTree>
    <p:extLst>
      <p:ext uri="{BB962C8B-B14F-4D97-AF65-F5344CB8AC3E}">
        <p14:creationId xmlns:p14="http://schemas.microsoft.com/office/powerpoint/2010/main" val="110137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0-#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0-#ppt_w/2"/>
                                          </p:val>
                                        </p:tav>
                                        <p:tav tm="100000">
                                          <p:val>
                                            <p:strVal val="#ppt_x"/>
                                          </p:val>
                                        </p:tav>
                                      </p:tavLst>
                                    </p:anim>
                                    <p:anim calcmode="lin" valueType="num">
                                      <p:cBhvr additive="base">
                                        <p:cTn id="5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0-#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 calcmode="lin" valueType="num">
                                      <p:cBhvr additive="base">
                                        <p:cTn id="71"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0-#ppt_w/2"/>
                                          </p:val>
                                        </p:tav>
                                        <p:tav tm="100000">
                                          <p:val>
                                            <p:strVal val="#ppt_x"/>
                                          </p:val>
                                        </p:tav>
                                      </p:tavLst>
                                    </p:anim>
                                    <p:anim calcmode="lin" valueType="num">
                                      <p:cBhvr additive="base">
                                        <p:cTn id="78" dur="500" fill="hold"/>
                                        <p:tgtEl>
                                          <p:spTgt spid="31"/>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0-#ppt_w/2"/>
                                          </p:val>
                                        </p:tav>
                                        <p:tav tm="100000">
                                          <p:val>
                                            <p:strVal val="#ppt_x"/>
                                          </p:val>
                                        </p:tav>
                                      </p:tavLst>
                                    </p:anim>
                                    <p:anim calcmode="lin" valueType="num">
                                      <p:cBhvr additive="base">
                                        <p:cTn id="82" dur="5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0-#ppt_w/2"/>
                                          </p:val>
                                        </p:tav>
                                        <p:tav tm="100000">
                                          <p:val>
                                            <p:strVal val="#ppt_x"/>
                                          </p:val>
                                        </p:tav>
                                      </p:tavLst>
                                    </p:anim>
                                    <p:anim calcmode="lin" valueType="num">
                                      <p:cBhvr additive="base">
                                        <p:cTn id="86"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31" grpId="0" animBg="1"/>
      <p:bldP spid="32" grpId="0"/>
      <p:bldP spid="33" grpId="0"/>
      <p:bldP spid="34" grpId="0"/>
      <p:bldP spid="35" grpId="0"/>
      <p:bldP spid="36" grpId="0"/>
      <p:bldP spid="38" grpId="0"/>
      <p:bldP spid="39" grpId="0"/>
      <p:bldP spid="40" grpId="0"/>
      <p:bldP spid="47" grpId="0"/>
      <p:bldP spid="48" grpId="0"/>
      <p:bldP spid="2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2"/>
          <p:cNvSpPr>
            <a:spLocks noGrp="1"/>
          </p:cNvSpPr>
          <p:nvPr>
            <p:ph type="title"/>
          </p:nvPr>
        </p:nvSpPr>
        <p:spPr>
          <a:xfrm>
            <a:off x="479608" y="452669"/>
            <a:ext cx="8229600" cy="421483"/>
          </a:xfrm>
        </p:spPr>
        <p:txBody>
          <a:bodyPr/>
          <a:lstStyle/>
          <a:p>
            <a:pPr algn="l" eaLnBrk="1" fontAlgn="auto" hangingPunct="1">
              <a:spcBef>
                <a:spcPts val="0"/>
              </a:spcBef>
              <a:spcAft>
                <a:spcPts val="0"/>
              </a:spcAft>
              <a:defRPr/>
            </a:pPr>
            <a:r>
              <a:rPr lang="zh-CN" altLang="en-US" sz="2400" i="0" kern="1200" dirty="0">
                <a:solidFill>
                  <a:srgbClr val="006600"/>
                </a:solidFill>
                <a:latin typeface="华文楷体" panose="02010600040101010101" pitchFamily="2" charset="-122"/>
                <a:ea typeface="华文楷体" panose="02010600040101010101" pitchFamily="2" charset="-122"/>
              </a:rPr>
              <a:t>二、 职员评审</a:t>
            </a:r>
            <a:endParaRPr lang="en-US" altLang="zh-CN" sz="2400" i="0" kern="1200" dirty="0">
              <a:solidFill>
                <a:srgbClr val="006600"/>
              </a:solidFill>
              <a:latin typeface="华文楷体" panose="02010600040101010101" pitchFamily="2" charset="-122"/>
              <a:ea typeface="华文楷体" panose="02010600040101010101" pitchFamily="2" charset="-122"/>
            </a:endParaRPr>
          </a:p>
        </p:txBody>
      </p:sp>
      <p:sp>
        <p:nvSpPr>
          <p:cNvPr id="14" name="内容占位符 1"/>
          <p:cNvSpPr txBox="1">
            <a:spLocks/>
          </p:cNvSpPr>
          <p:nvPr/>
        </p:nvSpPr>
        <p:spPr bwMode="auto">
          <a:xfrm>
            <a:off x="735528" y="1508788"/>
            <a:ext cx="7973680" cy="1824203"/>
          </a:xfrm>
          <a:prstGeom prst="rect">
            <a:avLst/>
          </a:prstGeom>
          <a:noFill/>
          <a:ln w="25400" cmpd="sng">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lvl1pPr marL="536575" indent="-536575">
              <a:spcBef>
                <a:spcPct val="20000"/>
              </a:spcBef>
              <a:buFont typeface="Arial" panose="020B0604020202020204" pitchFamily="34" charset="0"/>
              <a:buChar char="•"/>
              <a:defRPr sz="3200">
                <a:solidFill>
                  <a:schemeClr val="tx1"/>
                </a:solidFill>
                <a:latin typeface="Franklin Gothic Book" panose="020B050302010202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华文楷体" panose="02010600040101010101" pitchFamily="2" charset="-122"/>
              </a:defRPr>
            </a:lvl9pPr>
          </a:lstStyle>
          <a:p>
            <a:pPr algn="just">
              <a:spcBef>
                <a:spcPct val="30000"/>
              </a:spcBef>
              <a:buClr>
                <a:srgbClr val="FF6600"/>
              </a:buClr>
              <a:buSzPct val="120000"/>
              <a:buBlip>
                <a:blip r:embed="rId3"/>
              </a:buBlip>
            </a:pPr>
            <a:r>
              <a:rPr lang="zh-CN" altLang="en-US" sz="2400" dirty="0">
                <a:solidFill>
                  <a:schemeClr val="tx2"/>
                </a:solidFill>
                <a:latin typeface="Arial" charset="0"/>
              </a:rPr>
              <a:t>执行文件：</a:t>
            </a:r>
            <a:endParaRPr lang="en-US" altLang="zh-CN" sz="2400" dirty="0">
              <a:solidFill>
                <a:schemeClr val="tx2"/>
              </a:solidFill>
              <a:latin typeface="Arial" charset="0"/>
            </a:endParaRPr>
          </a:p>
          <a:p>
            <a:pPr algn="just">
              <a:spcBef>
                <a:spcPct val="30000"/>
              </a:spcBef>
              <a:buClr>
                <a:srgbClr val="FF6600"/>
              </a:buClr>
              <a:buSzPct val="120000"/>
              <a:buFont typeface="Wingdings" panose="05000000000000000000" pitchFamily="2" charset="2"/>
              <a:buChar char="l"/>
            </a:pPr>
            <a:r>
              <a:rPr lang="en-US" altLang="zh-CN" sz="2000" dirty="0">
                <a:solidFill>
                  <a:schemeClr val="tx2"/>
                </a:solidFill>
                <a:latin typeface="Arial" charset="0"/>
              </a:rPr>
              <a:t>《</a:t>
            </a:r>
            <a:r>
              <a:rPr lang="zh-CN" altLang="en-US" sz="2000" dirty="0">
                <a:solidFill>
                  <a:schemeClr val="tx2"/>
                </a:solidFill>
                <a:latin typeface="Arial" charset="0"/>
              </a:rPr>
              <a:t>北京理工大学职员制实施暂行办法</a:t>
            </a:r>
            <a:r>
              <a:rPr lang="en-US" altLang="zh-CN" sz="2000" dirty="0">
                <a:solidFill>
                  <a:schemeClr val="tx2"/>
                </a:solidFill>
                <a:latin typeface="Arial" charset="0"/>
              </a:rPr>
              <a:t>》</a:t>
            </a:r>
            <a:r>
              <a:rPr lang="zh-CN" altLang="en-US" sz="2000" dirty="0">
                <a:solidFill>
                  <a:schemeClr val="tx2"/>
                </a:solidFill>
                <a:latin typeface="Arial" charset="0"/>
              </a:rPr>
              <a:t>（党发</a:t>
            </a:r>
            <a:r>
              <a:rPr lang="en-US" altLang="zh-CN" sz="2000" dirty="0">
                <a:solidFill>
                  <a:schemeClr val="tx2"/>
                </a:solidFill>
                <a:latin typeface="Arial" charset="0"/>
              </a:rPr>
              <a:t>[2011]25</a:t>
            </a:r>
            <a:r>
              <a:rPr lang="zh-CN" altLang="en-US" sz="2000" dirty="0">
                <a:solidFill>
                  <a:schemeClr val="tx2"/>
                </a:solidFill>
                <a:latin typeface="Arial" charset="0"/>
              </a:rPr>
              <a:t>号）</a:t>
            </a:r>
            <a:endParaRPr lang="en-US" altLang="zh-CN" sz="2000" dirty="0">
              <a:solidFill>
                <a:schemeClr val="tx2"/>
              </a:solidFill>
              <a:latin typeface="Arial" charset="0"/>
            </a:endParaRPr>
          </a:p>
          <a:p>
            <a:pPr algn="just">
              <a:spcBef>
                <a:spcPct val="30000"/>
              </a:spcBef>
              <a:buClr>
                <a:srgbClr val="FF6600"/>
              </a:buClr>
              <a:buSzPct val="120000"/>
              <a:buFont typeface="Wingdings" panose="05000000000000000000" pitchFamily="2" charset="2"/>
              <a:buChar char="l"/>
            </a:pPr>
            <a:r>
              <a:rPr lang="zh-CN" altLang="en-US" sz="2000" dirty="0">
                <a:solidFill>
                  <a:schemeClr val="tx2"/>
                </a:solidFill>
                <a:latin typeface="Arial" charset="0"/>
              </a:rPr>
              <a:t>当年度工作通知</a:t>
            </a:r>
            <a:endParaRPr lang="en-US" altLang="zh-CN" sz="2000" dirty="0">
              <a:solidFill>
                <a:schemeClr val="tx2"/>
              </a:solidFill>
              <a:latin typeface="Arial" charset="0"/>
            </a:endParaRPr>
          </a:p>
          <a:p>
            <a:pPr algn="just">
              <a:spcBef>
                <a:spcPct val="30000"/>
              </a:spcBef>
              <a:buClr>
                <a:srgbClr val="FF6600"/>
              </a:buClr>
              <a:buSzPct val="120000"/>
              <a:buBlip>
                <a:blip r:embed="rId3"/>
              </a:buBlip>
            </a:pPr>
            <a:r>
              <a:rPr lang="zh-CN" altLang="en-US" sz="2400" dirty="0">
                <a:solidFill>
                  <a:schemeClr val="tx2"/>
                </a:solidFill>
                <a:latin typeface="Arial" charset="0"/>
              </a:rPr>
              <a:t>评审时间：</a:t>
            </a:r>
            <a:r>
              <a:rPr lang="zh-CN" altLang="en-US" sz="2000" dirty="0">
                <a:solidFill>
                  <a:schemeClr val="tx2"/>
                </a:solidFill>
                <a:latin typeface="Arial" charset="0"/>
              </a:rPr>
              <a:t>每年</a:t>
            </a:r>
            <a:r>
              <a:rPr lang="en-US" altLang="zh-CN" sz="2000" dirty="0">
                <a:solidFill>
                  <a:schemeClr val="tx2"/>
                </a:solidFill>
                <a:latin typeface="Arial" charset="0"/>
              </a:rPr>
              <a:t>5</a:t>
            </a:r>
            <a:r>
              <a:rPr lang="zh-CN" altLang="en-US" sz="2000" dirty="0">
                <a:solidFill>
                  <a:schemeClr val="tx2"/>
                </a:solidFill>
                <a:latin typeface="Arial" charset="0"/>
              </a:rPr>
              <a:t>月</a:t>
            </a:r>
            <a:r>
              <a:rPr lang="en-US" altLang="zh-CN" sz="2000" dirty="0">
                <a:solidFill>
                  <a:schemeClr val="tx2"/>
                </a:solidFill>
                <a:latin typeface="Arial" charset="0"/>
              </a:rPr>
              <a:t>-7</a:t>
            </a:r>
            <a:r>
              <a:rPr lang="zh-CN" altLang="en-US" sz="2000" dirty="0">
                <a:solidFill>
                  <a:schemeClr val="tx2"/>
                </a:solidFill>
                <a:latin typeface="Arial" charset="0"/>
              </a:rPr>
              <a:t>月</a:t>
            </a:r>
            <a:endParaRPr lang="en-US" altLang="zh-CN" sz="2000" dirty="0">
              <a:solidFill>
                <a:schemeClr val="tx2"/>
              </a:solidFill>
              <a:latin typeface="Arial" charset="0"/>
            </a:endParaRPr>
          </a:p>
          <a:p>
            <a:pPr marL="0" indent="0" algn="just">
              <a:spcBef>
                <a:spcPct val="30000"/>
              </a:spcBef>
              <a:buClr>
                <a:srgbClr val="FF6600"/>
              </a:buClr>
              <a:buSzPct val="120000"/>
              <a:buNone/>
            </a:pPr>
            <a:endParaRPr lang="en-US" altLang="zh-CN" sz="1800" dirty="0"/>
          </a:p>
          <a:p>
            <a:pPr marL="0" indent="0">
              <a:buNone/>
              <a:defRPr/>
            </a:pPr>
            <a:r>
              <a:rPr lang="en-US" altLang="zh-CN" sz="1800" dirty="0"/>
              <a:t>        </a:t>
            </a:r>
          </a:p>
          <a:p>
            <a:pPr marL="0" indent="0">
              <a:buNone/>
              <a:defRPr/>
            </a:pPr>
            <a:r>
              <a:rPr lang="en-US" altLang="zh-CN" sz="1800" dirty="0"/>
              <a:t> </a:t>
            </a:r>
            <a:endParaRPr lang="zh-CN" altLang="zh-CN" sz="1800" dirty="0"/>
          </a:p>
        </p:txBody>
      </p:sp>
      <p:sp>
        <p:nvSpPr>
          <p:cNvPr id="3" name="矩形 2"/>
          <p:cNvSpPr/>
          <p:nvPr/>
        </p:nvSpPr>
        <p:spPr>
          <a:xfrm>
            <a:off x="346259" y="4005065"/>
            <a:ext cx="8362951" cy="923330"/>
          </a:xfrm>
          <a:prstGeom prst="rect">
            <a:avLst/>
          </a:prstGeom>
        </p:spPr>
        <p:txBody>
          <a:bodyPr wrap="square">
            <a:spAutoFit/>
          </a:bodyPr>
          <a:lstStyle/>
          <a:p>
            <a:pPr algn="ctr">
              <a:lnSpc>
                <a:spcPct val="150000"/>
              </a:lnSpc>
            </a:pPr>
            <a:r>
              <a:rPr lang="zh-CN" altLang="en-US" dirty="0">
                <a:solidFill>
                  <a:schemeClr val="tx2"/>
                </a:solidFill>
              </a:rPr>
              <a:t>文件可至人事处网站（</a:t>
            </a:r>
            <a:r>
              <a:rPr lang="en-US" altLang="zh-CN" dirty="0">
                <a:solidFill>
                  <a:schemeClr val="tx2"/>
                </a:solidFill>
              </a:rPr>
              <a:t>renshichu.bit.edu.cn</a:t>
            </a:r>
            <a:r>
              <a:rPr lang="zh-CN" altLang="en-US" dirty="0">
                <a:solidFill>
                  <a:schemeClr val="tx2"/>
                </a:solidFill>
              </a:rPr>
              <a:t>）</a:t>
            </a:r>
            <a:r>
              <a:rPr lang="en-US" altLang="zh-CN" dirty="0" smtClean="0">
                <a:solidFill>
                  <a:schemeClr val="tx2"/>
                </a:solidFill>
              </a:rPr>
              <a:t>--</a:t>
            </a:r>
          </a:p>
          <a:p>
            <a:pPr algn="ctr">
              <a:lnSpc>
                <a:spcPct val="150000"/>
              </a:lnSpc>
            </a:pPr>
            <a:r>
              <a:rPr lang="en-US" altLang="zh-CN" dirty="0" smtClean="0">
                <a:solidFill>
                  <a:schemeClr val="tx2"/>
                </a:solidFill>
              </a:rPr>
              <a:t> 2015</a:t>
            </a:r>
            <a:r>
              <a:rPr lang="zh-CN" altLang="en-US" dirty="0" smtClean="0">
                <a:solidFill>
                  <a:schemeClr val="tx2"/>
                </a:solidFill>
              </a:rPr>
              <a:t>职员评聘</a:t>
            </a:r>
            <a:r>
              <a:rPr lang="zh-CN" altLang="en-US" dirty="0">
                <a:solidFill>
                  <a:schemeClr val="tx2"/>
                </a:solidFill>
              </a:rPr>
              <a:t>专题下载</a:t>
            </a:r>
          </a:p>
        </p:txBody>
      </p:sp>
      <p:cxnSp>
        <p:nvCxnSpPr>
          <p:cNvPr id="5" name="直接连接符 4"/>
          <p:cNvCxnSpPr/>
          <p:nvPr/>
        </p:nvCxnSpPr>
        <p:spPr bwMode="auto">
          <a:xfrm>
            <a:off x="562159" y="938443"/>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Tree>
    <p:extLst>
      <p:ext uri="{BB962C8B-B14F-4D97-AF65-F5344CB8AC3E}">
        <p14:creationId xmlns:p14="http://schemas.microsoft.com/office/powerpoint/2010/main" val="1919736864"/>
      </p:ext>
    </p:extLst>
  </p:cSld>
  <p:clrMapOvr>
    <a:masterClrMapping/>
  </p:clrMapOvr>
  <p:transition advTm="607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5</a:t>
            </a:fld>
            <a:endParaRPr lang="en-US" altLang="zh-CN"/>
          </a:p>
        </p:txBody>
      </p:sp>
      <p:cxnSp>
        <p:nvCxnSpPr>
          <p:cNvPr id="5" name="直接连接符 4"/>
          <p:cNvCxnSpPr/>
          <p:nvPr/>
        </p:nvCxnSpPr>
        <p:spPr bwMode="auto">
          <a:xfrm>
            <a:off x="443543" y="740701"/>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6" name="标题 2"/>
          <p:cNvSpPr txBox="1">
            <a:spLocks/>
          </p:cNvSpPr>
          <p:nvPr/>
        </p:nvSpPr>
        <p:spPr>
          <a:xfrm>
            <a:off x="323528" y="255841"/>
            <a:ext cx="8229600" cy="421483"/>
          </a:xfrm>
          <a:prstGeom prst="rect">
            <a:avLst/>
          </a:prstGeom>
        </p:spPr>
        <p:txBody>
          <a:bodyPr/>
          <a:lstStyle/>
          <a:p>
            <a:pPr eaLnBrk="1" fontAlgn="auto" hangingPunct="1">
              <a:spcBef>
                <a:spcPts val="0"/>
              </a:spcBef>
              <a:spcAft>
                <a:spcPts val="0"/>
              </a:spcAft>
              <a:defRPr/>
            </a:pPr>
            <a:r>
              <a:rPr lang="zh-CN" altLang="en-US" sz="2400" dirty="0">
                <a:solidFill>
                  <a:srgbClr val="006600"/>
                </a:solidFill>
                <a:latin typeface="华文楷体" panose="02010600040101010101" pitchFamily="2" charset="-122"/>
                <a:ea typeface="华文楷体" panose="02010600040101010101" pitchFamily="2" charset="-122"/>
                <a:cs typeface="+mj-cs"/>
              </a:rPr>
              <a:t>三、申报条件</a:t>
            </a:r>
            <a:endParaRPr lang="en-US" altLang="zh-CN" sz="2400" dirty="0">
              <a:solidFill>
                <a:srgbClr val="006600"/>
              </a:solidFill>
              <a:latin typeface="华文楷体" panose="02010600040101010101" pitchFamily="2" charset="-122"/>
              <a:ea typeface="华文楷体" panose="02010600040101010101" pitchFamily="2" charset="-122"/>
              <a:cs typeface="+mj-cs"/>
            </a:endParaRPr>
          </a:p>
        </p:txBody>
      </p:sp>
      <p:grpSp>
        <p:nvGrpSpPr>
          <p:cNvPr id="7" name="组合 6"/>
          <p:cNvGrpSpPr/>
          <p:nvPr/>
        </p:nvGrpSpPr>
        <p:grpSpPr>
          <a:xfrm>
            <a:off x="383407" y="970123"/>
            <a:ext cx="8496944" cy="2121133"/>
            <a:chOff x="3808413" y="945778"/>
            <a:chExt cx="2340000" cy="2873506"/>
          </a:xfrm>
        </p:grpSpPr>
        <p:sp>
          <p:nvSpPr>
            <p:cNvPr id="8" name="Rectangle 6">
              <a:hlinkClick r:id="rId3"/>
            </p:cNvPr>
            <p:cNvSpPr>
              <a:spLocks noChangeArrowheads="1"/>
            </p:cNvSpPr>
            <p:nvPr/>
          </p:nvSpPr>
          <p:spPr bwMode="auto">
            <a:xfrm>
              <a:off x="3808413" y="945778"/>
              <a:ext cx="2340000" cy="763826"/>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defRPr/>
              </a:pPr>
              <a:r>
                <a:rPr lang="zh-CN" altLang="en-US" sz="2000" kern="0" spc="200" dirty="0">
                  <a:solidFill>
                    <a:srgbClr val="FFFFFF"/>
                  </a:solidFill>
                  <a:latin typeface="微软雅黑" panose="020B0503020204020204" pitchFamily="34" charset="-122"/>
                  <a:ea typeface="微软雅黑" panose="020B0503020204020204" pitchFamily="34" charset="-122"/>
                </a:rPr>
                <a:t>各级职员聘用的基本条件</a:t>
              </a:r>
              <a:endParaRPr lang="en-US" altLang="zh-CN" sz="2000" kern="0" spc="200" dirty="0">
                <a:solidFill>
                  <a:srgbClr val="FFFFFF"/>
                </a:solidFill>
                <a:latin typeface="微软雅黑" panose="020B0503020204020204" pitchFamily="34" charset="-122"/>
                <a:ea typeface="微软雅黑" panose="020B0503020204020204" pitchFamily="34" charset="-122"/>
              </a:endParaRPr>
            </a:p>
          </p:txBody>
        </p:sp>
        <p:sp>
          <p:nvSpPr>
            <p:cNvPr id="9" name="Rectangle 9"/>
            <p:cNvSpPr>
              <a:spLocks noChangeArrowheads="1"/>
            </p:cNvSpPr>
            <p:nvPr/>
          </p:nvSpPr>
          <p:spPr bwMode="auto">
            <a:xfrm>
              <a:off x="3808413" y="1639894"/>
              <a:ext cx="2340000" cy="2179390"/>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5"/>
            <p:cNvSpPr>
              <a:spLocks noChangeArrowheads="1"/>
            </p:cNvSpPr>
            <p:nvPr/>
          </p:nvSpPr>
          <p:spPr bwMode="gray">
            <a:xfrm>
              <a:off x="3932447" y="1669618"/>
              <a:ext cx="2170794" cy="19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indent="-285730">
                <a:lnSpc>
                  <a:spcPct val="95000"/>
                </a:lnSpc>
                <a:spcAft>
                  <a:spcPct val="40000"/>
                </a:spcAft>
                <a:buClr>
                  <a:schemeClr val="tx1"/>
                </a:buClr>
                <a:buFont typeface="Wingdings" panose="05000000000000000000" pitchFamily="2" charset="2"/>
                <a:buChar char="Ø"/>
              </a:pPr>
              <a:r>
                <a:rPr lang="zh-CN" altLang="en-US" dirty="0">
                  <a:solidFill>
                    <a:srgbClr val="333333"/>
                  </a:solidFill>
                  <a:latin typeface="微软雅黑" panose="020B0503020204020204" pitchFamily="34" charset="-122"/>
                  <a:ea typeface="微软雅黑" panose="020B0503020204020204" pitchFamily="34" charset="-122"/>
                  <a:cs typeface="Arial" charset="0"/>
                </a:rPr>
                <a:t>具有良好的品行操守和职业道德；</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lnSpc>
                  <a:spcPct val="95000"/>
                </a:lnSpc>
                <a:spcAft>
                  <a:spcPct val="40000"/>
                </a:spcAft>
                <a:buClr>
                  <a:schemeClr val="tx1"/>
                </a:buClr>
                <a:buFont typeface="Wingdings" panose="05000000000000000000" pitchFamily="2" charset="2"/>
                <a:buChar char="Ø"/>
              </a:pPr>
              <a:r>
                <a:rPr lang="zh-CN" altLang="zh-CN" dirty="0">
                  <a:solidFill>
                    <a:srgbClr val="333333"/>
                  </a:solidFill>
                  <a:latin typeface="微软雅黑" panose="020B0503020204020204" pitchFamily="34" charset="-122"/>
                  <a:ea typeface="微软雅黑" panose="020B0503020204020204" pitchFamily="34" charset="-122"/>
                  <a:cs typeface="Arial" charset="0"/>
                </a:rPr>
                <a:t>具有履行岗位职责所需的专业、能力或技能； </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lnSpc>
                  <a:spcPct val="95000"/>
                </a:lnSpc>
                <a:spcAft>
                  <a:spcPct val="40000"/>
                </a:spcAft>
                <a:buClr>
                  <a:schemeClr val="tx1"/>
                </a:buClr>
                <a:buFont typeface="Wingdings" panose="05000000000000000000" pitchFamily="2" charset="2"/>
                <a:buChar char="Ø"/>
              </a:pPr>
              <a:r>
                <a:rPr lang="zh-CN" altLang="zh-CN" dirty="0">
                  <a:solidFill>
                    <a:srgbClr val="333333"/>
                  </a:solidFill>
                  <a:latin typeface="微软雅黑" panose="020B0503020204020204" pitchFamily="34" charset="-122"/>
                  <a:ea typeface="微软雅黑" panose="020B0503020204020204" pitchFamily="34" charset="-122"/>
                  <a:cs typeface="Arial" charset="0"/>
                </a:rPr>
                <a:t>原则上具有大学本科及以上学历； </a:t>
              </a:r>
              <a:endParaRPr lang="en-US" altLang="zh-CN"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lnSpc>
                  <a:spcPct val="95000"/>
                </a:lnSpc>
                <a:spcAft>
                  <a:spcPct val="40000"/>
                </a:spcAft>
                <a:buClr>
                  <a:schemeClr val="tx1"/>
                </a:buClr>
                <a:buFont typeface="Wingdings" panose="05000000000000000000" pitchFamily="2" charset="2"/>
                <a:buChar char="Ø"/>
              </a:pPr>
              <a:r>
                <a:rPr lang="zh-CN" altLang="zh-CN" dirty="0">
                  <a:solidFill>
                    <a:srgbClr val="333333"/>
                  </a:solidFill>
                  <a:latin typeface="微软雅黑" panose="020B0503020204020204" pitchFamily="34" charset="-122"/>
                  <a:ea typeface="微软雅黑" panose="020B0503020204020204" pitchFamily="34" charset="-122"/>
                  <a:cs typeface="Arial" charset="0"/>
                </a:rPr>
                <a:t>爱岗敬业，尽职尽责，年度考核</a:t>
              </a:r>
              <a:r>
                <a:rPr lang="zh-CN" altLang="en-US" dirty="0">
                  <a:solidFill>
                    <a:srgbClr val="333333"/>
                  </a:solidFill>
                  <a:latin typeface="微软雅黑" panose="020B0503020204020204" pitchFamily="34" charset="-122"/>
                  <a:ea typeface="微软雅黑" panose="020B0503020204020204" pitchFamily="34" charset="-122"/>
                  <a:cs typeface="Arial" charset="0"/>
                </a:rPr>
                <a:t>合格</a:t>
              </a:r>
              <a:r>
                <a:rPr lang="zh-CN" altLang="zh-CN" dirty="0">
                  <a:solidFill>
                    <a:srgbClr val="333333"/>
                  </a:solidFill>
                  <a:latin typeface="微软雅黑" panose="020B0503020204020204" pitchFamily="34" charset="-122"/>
                  <a:ea typeface="微软雅黑" panose="020B0503020204020204" pitchFamily="34" charset="-122"/>
                  <a:cs typeface="Arial" charset="0"/>
                </a:rPr>
                <a:t>以上</a:t>
              </a:r>
              <a:r>
                <a:rPr lang="zh-CN" altLang="en-US" dirty="0">
                  <a:solidFill>
                    <a:srgbClr val="333333"/>
                  </a:solidFill>
                  <a:latin typeface="微软雅黑" panose="020B0503020204020204" pitchFamily="34" charset="-122"/>
                  <a:ea typeface="微软雅黑" panose="020B0503020204020204" pitchFamily="34" charset="-122"/>
                  <a:cs typeface="Arial" charset="0"/>
                </a:rPr>
                <a:t>。</a:t>
              </a:r>
              <a:endParaRPr lang="en-US" altLang="zh-CN" noProof="1">
                <a:solidFill>
                  <a:srgbClr val="333333"/>
                </a:solidFill>
                <a:latin typeface="微软雅黑" panose="020B0503020204020204" pitchFamily="34" charset="-122"/>
                <a:ea typeface="微软雅黑" panose="020B0503020204020204" pitchFamily="34" charset="-122"/>
                <a:cs typeface="Arial" charset="0"/>
              </a:endParaRPr>
            </a:p>
          </p:txBody>
        </p:sp>
      </p:grpSp>
      <p:grpSp>
        <p:nvGrpSpPr>
          <p:cNvPr id="11" name="组合 10"/>
          <p:cNvGrpSpPr/>
          <p:nvPr/>
        </p:nvGrpSpPr>
        <p:grpSpPr>
          <a:xfrm>
            <a:off x="383407" y="3194182"/>
            <a:ext cx="4250191" cy="3043130"/>
            <a:chOff x="3808413" y="1057454"/>
            <a:chExt cx="2340000" cy="3764752"/>
          </a:xfrm>
        </p:grpSpPr>
        <p:sp>
          <p:nvSpPr>
            <p:cNvPr id="12" name="Rectangle 6">
              <a:hlinkClick r:id="rId3"/>
            </p:cNvPr>
            <p:cNvSpPr>
              <a:spLocks noChangeArrowheads="1"/>
            </p:cNvSpPr>
            <p:nvPr/>
          </p:nvSpPr>
          <p:spPr bwMode="auto">
            <a:xfrm>
              <a:off x="3808413" y="1057454"/>
              <a:ext cx="2340000" cy="542786"/>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defRPr/>
              </a:pPr>
              <a:r>
                <a:rPr lang="zh-CN" altLang="en-US" sz="2000" b="1" kern="0" spc="200" dirty="0" smtClean="0">
                  <a:solidFill>
                    <a:srgbClr val="FFFFFF"/>
                  </a:solidFill>
                  <a:latin typeface="微软雅黑" panose="020B0503020204020204" pitchFamily="34" charset="-122"/>
                  <a:ea typeface="微软雅黑" panose="020B0503020204020204" pitchFamily="34" charset="-122"/>
                </a:rPr>
                <a:t>过渡条件</a:t>
              </a:r>
              <a:r>
                <a:rPr lang="en-US" altLang="zh-CN" sz="2000" b="1" kern="0" spc="200" dirty="0" smtClean="0">
                  <a:solidFill>
                    <a:srgbClr val="FFFFFF"/>
                  </a:solidFill>
                  <a:latin typeface="微软雅黑" panose="020B0503020204020204" pitchFamily="34" charset="-122"/>
                  <a:ea typeface="微软雅黑" panose="020B0503020204020204" pitchFamily="34" charset="-122"/>
                </a:rPr>
                <a:t>-</a:t>
              </a:r>
              <a:r>
                <a:rPr lang="zh-CN" altLang="en-US" sz="2000" b="1" kern="0" spc="200" dirty="0" smtClean="0">
                  <a:solidFill>
                    <a:srgbClr val="FFFFFF"/>
                  </a:solidFill>
                  <a:latin typeface="微软雅黑" panose="020B0503020204020204" pitchFamily="34" charset="-122"/>
                  <a:ea typeface="微软雅黑" panose="020B0503020204020204" pitchFamily="34" charset="-122"/>
                </a:rPr>
                <a:t>学历</a:t>
              </a:r>
              <a:endParaRPr lang="en-US" altLang="zh-CN" sz="2000" b="1" kern="0" spc="200" dirty="0">
                <a:solidFill>
                  <a:srgbClr val="FFFFFF"/>
                </a:solidFill>
                <a:latin typeface="微软雅黑" panose="020B0503020204020204" pitchFamily="34" charset="-122"/>
                <a:ea typeface="微软雅黑" panose="020B0503020204020204" pitchFamily="34" charset="-122"/>
              </a:endParaRPr>
            </a:p>
          </p:txBody>
        </p:sp>
        <p:sp>
          <p:nvSpPr>
            <p:cNvPr id="13" name="Rectangle 9"/>
            <p:cNvSpPr>
              <a:spLocks noChangeArrowheads="1"/>
            </p:cNvSpPr>
            <p:nvPr/>
          </p:nvSpPr>
          <p:spPr bwMode="auto">
            <a:xfrm>
              <a:off x="3808413" y="1604271"/>
              <a:ext cx="2340000" cy="3217935"/>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14" name="Rectangle 5"/>
            <p:cNvSpPr>
              <a:spLocks noChangeArrowheads="1"/>
            </p:cNvSpPr>
            <p:nvPr/>
          </p:nvSpPr>
          <p:spPr bwMode="gray">
            <a:xfrm>
              <a:off x="3808413" y="1669618"/>
              <a:ext cx="2238261" cy="296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indent="-285730">
                <a:lnSpc>
                  <a:spcPct val="95000"/>
                </a:lnSpc>
                <a:spcAft>
                  <a:spcPct val="40000"/>
                </a:spcAft>
                <a:buClr>
                  <a:schemeClr val="tx1"/>
                </a:buClr>
                <a:buFont typeface="Wingdings" panose="05000000000000000000" pitchFamily="2" charset="2"/>
                <a:buChar char="Ø"/>
              </a:pPr>
              <a:r>
                <a:rPr lang="zh-CN" altLang="zh-CN" sz="1600" dirty="0">
                  <a:solidFill>
                    <a:srgbClr val="333333"/>
                  </a:solidFill>
                  <a:latin typeface="微软雅黑" panose="020B0503020204020204" pitchFamily="34" charset="-122"/>
                  <a:ea typeface="微软雅黑" panose="020B0503020204020204" pitchFamily="34" charset="-122"/>
                  <a:cs typeface="Arial" charset="0"/>
                </a:rPr>
                <a:t>对于参加工作年限满</a:t>
              </a:r>
              <a:r>
                <a:rPr lang="en-US" altLang="zh-CN" sz="1600" dirty="0">
                  <a:solidFill>
                    <a:srgbClr val="333333"/>
                  </a:solidFill>
                  <a:latin typeface="微软雅黑" panose="020B0503020204020204" pitchFamily="34" charset="-122"/>
                  <a:ea typeface="微软雅黑" panose="020B0503020204020204" pitchFamily="34" charset="-122"/>
                  <a:cs typeface="Arial" charset="0"/>
                </a:rPr>
                <a:t>35</a:t>
              </a:r>
              <a:r>
                <a:rPr lang="zh-CN" altLang="zh-CN" sz="1600" dirty="0">
                  <a:solidFill>
                    <a:srgbClr val="333333"/>
                  </a:solidFill>
                  <a:latin typeface="微软雅黑" panose="020B0503020204020204" pitchFamily="34" charset="-122"/>
                  <a:ea typeface="微软雅黑" panose="020B0503020204020204" pitchFamily="34" charset="-122"/>
                  <a:cs typeface="Arial" charset="0"/>
                </a:rPr>
                <a:t>年及以上的七级职员，申报六级职员时，学历可放宽到大专。</a:t>
              </a:r>
              <a:endParaRPr lang="en-US" altLang="zh-CN" sz="1600"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lnSpc>
                  <a:spcPct val="95000"/>
                </a:lnSpc>
                <a:spcAft>
                  <a:spcPct val="40000"/>
                </a:spcAft>
                <a:buClr>
                  <a:schemeClr val="tx1"/>
                </a:buClr>
                <a:buFont typeface="Wingdings" panose="05000000000000000000" pitchFamily="2" charset="2"/>
                <a:buChar char="Ø"/>
              </a:pPr>
              <a:r>
                <a:rPr lang="zh-CN" altLang="zh-CN" sz="1600" dirty="0">
                  <a:solidFill>
                    <a:srgbClr val="333333"/>
                  </a:solidFill>
                  <a:latin typeface="微软雅黑" panose="020B0503020204020204" pitchFamily="34" charset="-122"/>
                  <a:ea typeface="微软雅黑" panose="020B0503020204020204" pitchFamily="34" charset="-122"/>
                  <a:cs typeface="Arial" charset="0"/>
                </a:rPr>
                <a:t>对于参加工作年限满</a:t>
              </a:r>
              <a:r>
                <a:rPr lang="en-US" altLang="zh-CN" sz="1600" dirty="0">
                  <a:solidFill>
                    <a:srgbClr val="333333"/>
                  </a:solidFill>
                  <a:latin typeface="微软雅黑" panose="020B0503020204020204" pitchFamily="34" charset="-122"/>
                  <a:ea typeface="微软雅黑" panose="020B0503020204020204" pitchFamily="34" charset="-122"/>
                  <a:cs typeface="Arial" charset="0"/>
                </a:rPr>
                <a:t>35</a:t>
              </a:r>
              <a:r>
                <a:rPr lang="zh-CN" altLang="zh-CN" sz="1600" dirty="0">
                  <a:solidFill>
                    <a:srgbClr val="333333"/>
                  </a:solidFill>
                  <a:latin typeface="微软雅黑" panose="020B0503020204020204" pitchFamily="34" charset="-122"/>
                  <a:ea typeface="微软雅黑" panose="020B0503020204020204" pitchFamily="34" charset="-122"/>
                  <a:cs typeface="Arial" charset="0"/>
                </a:rPr>
                <a:t>年及以上的八级职员，申报七级职员时，学历可放宽到大专及以下。</a:t>
              </a:r>
              <a:r>
                <a:rPr lang="en-US" altLang="zh-CN" sz="1600" dirty="0">
                  <a:solidFill>
                    <a:srgbClr val="333333"/>
                  </a:solidFill>
                  <a:latin typeface="微软雅黑" panose="020B0503020204020204" pitchFamily="34" charset="-122"/>
                  <a:ea typeface="微软雅黑" panose="020B0503020204020204" pitchFamily="34" charset="-122"/>
                  <a:cs typeface="Arial" charset="0"/>
                </a:rPr>
                <a:t> </a:t>
              </a:r>
            </a:p>
            <a:p>
              <a:pPr marL="285730" indent="-285730">
                <a:lnSpc>
                  <a:spcPct val="95000"/>
                </a:lnSpc>
                <a:spcAft>
                  <a:spcPct val="40000"/>
                </a:spcAft>
                <a:buClr>
                  <a:schemeClr val="tx1"/>
                </a:buClr>
                <a:buFont typeface="Wingdings" panose="05000000000000000000" pitchFamily="2" charset="2"/>
                <a:buChar char="Ø"/>
              </a:pPr>
              <a:r>
                <a:rPr lang="zh-CN" altLang="zh-CN" sz="1600" dirty="0">
                  <a:solidFill>
                    <a:srgbClr val="333333"/>
                  </a:solidFill>
                  <a:latin typeface="微软雅黑" panose="020B0503020204020204" pitchFamily="34" charset="-122"/>
                  <a:ea typeface="微软雅黑" panose="020B0503020204020204" pitchFamily="34" charset="-122"/>
                  <a:cs typeface="Arial" charset="0"/>
                </a:rPr>
                <a:t>对于参加工作年限满</a:t>
              </a:r>
              <a:r>
                <a:rPr lang="en-US" altLang="zh-CN" sz="1600" dirty="0">
                  <a:solidFill>
                    <a:srgbClr val="333333"/>
                  </a:solidFill>
                  <a:latin typeface="微软雅黑" panose="020B0503020204020204" pitchFamily="34" charset="-122"/>
                  <a:ea typeface="微软雅黑" panose="020B0503020204020204" pitchFamily="34" charset="-122"/>
                  <a:cs typeface="Arial" charset="0"/>
                </a:rPr>
                <a:t>30</a:t>
              </a:r>
              <a:r>
                <a:rPr lang="zh-CN" altLang="zh-CN" sz="1600" dirty="0">
                  <a:solidFill>
                    <a:srgbClr val="333333"/>
                  </a:solidFill>
                  <a:latin typeface="微软雅黑" panose="020B0503020204020204" pitchFamily="34" charset="-122"/>
                  <a:ea typeface="微软雅黑" panose="020B0503020204020204" pitchFamily="34" charset="-122"/>
                  <a:cs typeface="Arial" charset="0"/>
                </a:rPr>
                <a:t>年及以上的九级职员</a:t>
              </a:r>
              <a:r>
                <a:rPr lang="en-US" altLang="zh-CN" sz="1600" dirty="0">
                  <a:solidFill>
                    <a:srgbClr val="333333"/>
                  </a:solidFill>
                  <a:latin typeface="微软雅黑" panose="020B0503020204020204" pitchFamily="34" charset="-122"/>
                  <a:ea typeface="微软雅黑" panose="020B0503020204020204" pitchFamily="34" charset="-122"/>
                  <a:cs typeface="Arial" charset="0"/>
                </a:rPr>
                <a:t>,</a:t>
              </a:r>
              <a:r>
                <a:rPr lang="zh-CN" altLang="zh-CN" sz="1600" dirty="0">
                  <a:solidFill>
                    <a:srgbClr val="333333"/>
                  </a:solidFill>
                  <a:latin typeface="微软雅黑" panose="020B0503020204020204" pitchFamily="34" charset="-122"/>
                  <a:ea typeface="微软雅黑" panose="020B0503020204020204" pitchFamily="34" charset="-122"/>
                  <a:cs typeface="Arial" charset="0"/>
                </a:rPr>
                <a:t>申报八级职员时，学历可放宽到大专及以下。</a:t>
              </a:r>
              <a:endParaRPr lang="en-US" altLang="zh-CN" sz="1600" dirty="0">
                <a:solidFill>
                  <a:srgbClr val="333333"/>
                </a:solidFill>
                <a:latin typeface="微软雅黑" panose="020B0503020204020204" pitchFamily="34" charset="-122"/>
                <a:ea typeface="微软雅黑" panose="020B0503020204020204" pitchFamily="34" charset="-122"/>
                <a:cs typeface="Arial" charset="0"/>
              </a:endParaRPr>
            </a:p>
          </p:txBody>
        </p:sp>
      </p:grpSp>
      <p:grpSp>
        <p:nvGrpSpPr>
          <p:cNvPr id="17" name="组合 16"/>
          <p:cNvGrpSpPr/>
          <p:nvPr/>
        </p:nvGrpSpPr>
        <p:grpSpPr>
          <a:xfrm>
            <a:off x="4674298" y="3194182"/>
            <a:ext cx="4218877" cy="3043130"/>
            <a:chOff x="3768752" y="1133267"/>
            <a:chExt cx="2340000" cy="3798303"/>
          </a:xfrm>
        </p:grpSpPr>
        <p:sp>
          <p:nvSpPr>
            <p:cNvPr id="18" name="Rectangle 6">
              <a:hlinkClick r:id="rId3"/>
            </p:cNvPr>
            <p:cNvSpPr>
              <a:spLocks noChangeArrowheads="1"/>
            </p:cNvSpPr>
            <p:nvPr/>
          </p:nvSpPr>
          <p:spPr bwMode="auto">
            <a:xfrm>
              <a:off x="3768752" y="1133267"/>
              <a:ext cx="2340000" cy="562721"/>
            </a:xfrm>
            <a:prstGeom prst="rect">
              <a:avLst/>
            </a:prstGeom>
            <a:gradFill rotWithShape="0">
              <a:gsLst>
                <a:gs pos="0">
                  <a:schemeClr val="tx1">
                    <a:lumMod val="60000"/>
                    <a:lumOff val="40000"/>
                  </a:schemeClr>
                </a:gs>
                <a:gs pos="0">
                  <a:srgbClr val="90BAE9"/>
                </a:gs>
                <a:gs pos="0">
                  <a:srgbClr val="69A2E1"/>
                </a:gs>
              </a:gsLst>
              <a:lin ang="5400000" scaled="1"/>
            </a:gra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defRPr/>
              </a:pPr>
              <a:r>
                <a:rPr lang="zh-CN" altLang="en-US" sz="2000" b="1" kern="0" spc="200" dirty="0" smtClean="0">
                  <a:solidFill>
                    <a:srgbClr val="FFFFFF"/>
                  </a:solidFill>
                  <a:latin typeface="微软雅黑" panose="020B0503020204020204" pitchFamily="34" charset="-122"/>
                  <a:ea typeface="微软雅黑" panose="020B0503020204020204" pitchFamily="34" charset="-122"/>
                </a:rPr>
                <a:t>过渡条件</a:t>
              </a:r>
              <a:r>
                <a:rPr lang="en-US" altLang="zh-CN" sz="2000" b="1" kern="0" spc="200" dirty="0" smtClean="0">
                  <a:solidFill>
                    <a:srgbClr val="FFFFFF"/>
                  </a:solidFill>
                  <a:latin typeface="微软雅黑" panose="020B0503020204020204" pitchFamily="34" charset="-122"/>
                  <a:ea typeface="微软雅黑" panose="020B0503020204020204" pitchFamily="34" charset="-122"/>
                </a:rPr>
                <a:t>-</a:t>
              </a:r>
              <a:r>
                <a:rPr lang="zh-CN" altLang="en-US" sz="2000" b="1" kern="0" spc="200" dirty="0" smtClean="0">
                  <a:solidFill>
                    <a:srgbClr val="FFFFFF"/>
                  </a:solidFill>
                  <a:latin typeface="微软雅黑" panose="020B0503020204020204" pitchFamily="34" charset="-122"/>
                  <a:ea typeface="微软雅黑" panose="020B0503020204020204" pitchFamily="34" charset="-122"/>
                </a:rPr>
                <a:t>任职年限</a:t>
              </a:r>
              <a:endParaRPr lang="en-US" altLang="zh-CN" sz="2000" b="1" kern="0" spc="200" dirty="0">
                <a:solidFill>
                  <a:srgbClr val="FFFFFF"/>
                </a:solidFill>
                <a:latin typeface="微软雅黑" panose="020B0503020204020204" pitchFamily="34" charset="-122"/>
                <a:ea typeface="微软雅黑" panose="020B0503020204020204" pitchFamily="34" charset="-122"/>
              </a:endParaRPr>
            </a:p>
          </p:txBody>
        </p:sp>
        <p:sp>
          <p:nvSpPr>
            <p:cNvPr id="19" name="Rectangle 9"/>
            <p:cNvSpPr>
              <a:spLocks noChangeArrowheads="1"/>
            </p:cNvSpPr>
            <p:nvPr/>
          </p:nvSpPr>
          <p:spPr bwMode="auto">
            <a:xfrm>
              <a:off x="3768752" y="1713634"/>
              <a:ext cx="2340000" cy="3217936"/>
            </a:xfrm>
            <a:prstGeom prst="rect">
              <a:avLst/>
            </a:prstGeom>
            <a:solidFill>
              <a:srgbClr val="F5F5F5"/>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en-US" sz="3600" kern="0">
                <a:solidFill>
                  <a:sysClr val="windowText" lastClr="000000"/>
                </a:solidFill>
                <a:latin typeface="微软雅黑" panose="020B0503020204020204" pitchFamily="34" charset="-122"/>
                <a:ea typeface="微软雅黑" panose="020B0503020204020204" pitchFamily="34" charset="-122"/>
              </a:endParaRPr>
            </a:p>
          </p:txBody>
        </p:sp>
        <p:sp>
          <p:nvSpPr>
            <p:cNvPr id="20" name="Rectangle 5"/>
            <p:cNvSpPr>
              <a:spLocks noChangeArrowheads="1"/>
            </p:cNvSpPr>
            <p:nvPr/>
          </p:nvSpPr>
          <p:spPr bwMode="gray">
            <a:xfrm>
              <a:off x="3808413" y="1669618"/>
              <a:ext cx="2238261" cy="296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08000" rIns="144000" bIns="72000"/>
            <a:lstStyle/>
            <a:p>
              <a:pPr marL="285730" indent="-285730">
                <a:lnSpc>
                  <a:spcPct val="95000"/>
                </a:lnSpc>
                <a:spcAft>
                  <a:spcPct val="40000"/>
                </a:spcAft>
                <a:buClr>
                  <a:schemeClr val="tx1"/>
                </a:buClr>
                <a:buFont typeface="Wingdings" panose="05000000000000000000" pitchFamily="2" charset="2"/>
                <a:buChar char="Ø"/>
              </a:pPr>
              <a:r>
                <a:rPr lang="zh-CN" altLang="zh-CN" sz="1600" dirty="0">
                  <a:solidFill>
                    <a:srgbClr val="333333"/>
                  </a:solidFill>
                  <a:latin typeface="微软雅黑" panose="020B0503020204020204" pitchFamily="34" charset="-122"/>
                  <a:ea typeface="微软雅黑" panose="020B0503020204020204" pitchFamily="34" charset="-122"/>
                  <a:cs typeface="Arial" charset="0"/>
                </a:rPr>
                <a:t>对于具有副高级专业技术职务的非领导职务的六级职员，申报五级职员时，非领导职务职员任职年限和副高级专业技术职务任职年限可互相折算</a:t>
              </a:r>
              <a:r>
                <a:rPr lang="zh-CN" altLang="zh-CN" sz="1600" dirty="0" smtClean="0">
                  <a:solidFill>
                    <a:srgbClr val="333333"/>
                  </a:solidFill>
                  <a:latin typeface="微软雅黑" panose="020B0503020204020204" pitchFamily="34" charset="-122"/>
                  <a:ea typeface="微软雅黑" panose="020B0503020204020204" pitchFamily="34" charset="-122"/>
                  <a:cs typeface="Arial" charset="0"/>
                </a:rPr>
                <a:t>。</a:t>
              </a:r>
              <a:endParaRPr lang="en-US" altLang="zh-CN" sz="1600" dirty="0" smtClean="0">
                <a:solidFill>
                  <a:srgbClr val="333333"/>
                </a:solidFill>
                <a:latin typeface="微软雅黑" panose="020B0503020204020204" pitchFamily="34" charset="-122"/>
                <a:ea typeface="微软雅黑" panose="020B0503020204020204" pitchFamily="34" charset="-122"/>
                <a:cs typeface="Arial" charset="0"/>
              </a:endParaRPr>
            </a:p>
            <a:p>
              <a:pPr marL="285730" indent="-285730">
                <a:lnSpc>
                  <a:spcPct val="95000"/>
                </a:lnSpc>
                <a:spcAft>
                  <a:spcPct val="40000"/>
                </a:spcAft>
                <a:buClr>
                  <a:schemeClr val="tx1"/>
                </a:buClr>
                <a:buFont typeface="Wingdings" panose="05000000000000000000" pitchFamily="2" charset="2"/>
                <a:buChar char="Ø"/>
              </a:pPr>
              <a:endParaRPr lang="en-US" altLang="zh-CN" sz="1600" dirty="0">
                <a:solidFill>
                  <a:srgbClr val="333333"/>
                </a:solidFill>
                <a:latin typeface="微软雅黑" panose="020B0503020204020204" pitchFamily="34" charset="-122"/>
                <a:ea typeface="微软雅黑" panose="020B0503020204020204" pitchFamily="34" charset="-122"/>
                <a:cs typeface="Arial" charset="0"/>
              </a:endParaRPr>
            </a:p>
            <a:p>
              <a:pPr marL="285730" indent="-285730">
                <a:lnSpc>
                  <a:spcPct val="95000"/>
                </a:lnSpc>
                <a:spcAft>
                  <a:spcPct val="40000"/>
                </a:spcAft>
                <a:buClr>
                  <a:schemeClr val="tx1"/>
                </a:buClr>
                <a:buFont typeface="Wingdings" panose="05000000000000000000" pitchFamily="2" charset="2"/>
                <a:buChar char="Ø"/>
              </a:pPr>
              <a:r>
                <a:rPr lang="zh-CN" altLang="zh-CN" sz="1600" dirty="0">
                  <a:solidFill>
                    <a:srgbClr val="333333"/>
                  </a:solidFill>
                  <a:latin typeface="微软雅黑" panose="020B0503020204020204" pitchFamily="34" charset="-122"/>
                  <a:ea typeface="微软雅黑" panose="020B0503020204020204" pitchFamily="34" charset="-122"/>
                  <a:cs typeface="Arial" charset="0"/>
                </a:rPr>
                <a:t>对于具有中级专业技术职务的非领导职务的七级职员，申报六级职员时，非领导职务职员任职年限和中级专业技术职务任职年限可互相折算</a:t>
              </a:r>
              <a:r>
                <a:rPr lang="zh-CN" altLang="en-US" sz="1600" dirty="0">
                  <a:solidFill>
                    <a:srgbClr val="333333"/>
                  </a:solidFill>
                  <a:latin typeface="微软雅黑" panose="020B0503020204020204" pitchFamily="34" charset="-122"/>
                  <a:ea typeface="微软雅黑" panose="020B0503020204020204" pitchFamily="34" charset="-122"/>
                  <a:cs typeface="Arial" charset="0"/>
                </a:rPr>
                <a:t>。</a:t>
              </a:r>
              <a:endParaRPr lang="en-US" altLang="zh-CN" sz="1600" dirty="0">
                <a:solidFill>
                  <a:srgbClr val="333333"/>
                </a:solidFill>
                <a:latin typeface="微软雅黑" panose="020B0503020204020204" pitchFamily="34" charset="-122"/>
                <a:ea typeface="微软雅黑" panose="020B0503020204020204" pitchFamily="34" charset="-122"/>
                <a:cs typeface="Arial" charset="0"/>
              </a:endParaRPr>
            </a:p>
          </p:txBody>
        </p:sp>
      </p:grpSp>
    </p:spTree>
    <p:extLst>
      <p:ext uri="{BB962C8B-B14F-4D97-AF65-F5344CB8AC3E}">
        <p14:creationId xmlns:p14="http://schemas.microsoft.com/office/powerpoint/2010/main" val="37652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6</a:t>
            </a:fld>
            <a:endParaRPr lang="en-US" altLang="zh-CN"/>
          </a:p>
        </p:txBody>
      </p:sp>
      <p:sp>
        <p:nvSpPr>
          <p:cNvPr id="5" name="标题 2"/>
          <p:cNvSpPr txBox="1">
            <a:spLocks/>
          </p:cNvSpPr>
          <p:nvPr/>
        </p:nvSpPr>
        <p:spPr>
          <a:xfrm>
            <a:off x="235755" y="176745"/>
            <a:ext cx="8229600" cy="421483"/>
          </a:xfrm>
          <a:prstGeom prst="rect">
            <a:avLst/>
          </a:prstGeom>
        </p:spPr>
        <p:txBody>
          <a:bodyPr/>
          <a:lstStyle/>
          <a:p>
            <a:pPr eaLnBrk="1" fontAlgn="auto" hangingPunct="1">
              <a:spcBef>
                <a:spcPts val="0"/>
              </a:spcBef>
              <a:spcAft>
                <a:spcPts val="0"/>
              </a:spcAft>
              <a:defRPr/>
            </a:pPr>
            <a:r>
              <a:rPr lang="zh-CN" altLang="en-US" sz="2400" dirty="0">
                <a:solidFill>
                  <a:srgbClr val="006600"/>
                </a:solidFill>
                <a:latin typeface="华文楷体" panose="02010600040101010101" pitchFamily="2" charset="-122"/>
                <a:ea typeface="华文楷体" panose="02010600040101010101" pitchFamily="2" charset="-122"/>
                <a:cs typeface="+mj-cs"/>
              </a:rPr>
              <a:t>三、申报条件</a:t>
            </a:r>
            <a:endParaRPr lang="en-US" altLang="zh-CN" sz="2400" dirty="0">
              <a:solidFill>
                <a:srgbClr val="006600"/>
              </a:solidFill>
              <a:latin typeface="华文楷体" panose="02010600040101010101" pitchFamily="2" charset="-122"/>
              <a:ea typeface="华文楷体" panose="02010600040101010101" pitchFamily="2" charset="-122"/>
              <a:cs typeface="+mj-cs"/>
            </a:endParaRPr>
          </a:p>
        </p:txBody>
      </p:sp>
      <p:cxnSp>
        <p:nvCxnSpPr>
          <p:cNvPr id="6" name="直接连接符 5"/>
          <p:cNvCxnSpPr/>
          <p:nvPr/>
        </p:nvCxnSpPr>
        <p:spPr bwMode="auto">
          <a:xfrm>
            <a:off x="412391" y="644691"/>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38" name="组合 37"/>
          <p:cNvGrpSpPr/>
          <p:nvPr/>
        </p:nvGrpSpPr>
        <p:grpSpPr>
          <a:xfrm>
            <a:off x="971600" y="908720"/>
            <a:ext cx="6921042" cy="4889711"/>
            <a:chOff x="243246" y="830328"/>
            <a:chExt cx="4052858" cy="4889711"/>
          </a:xfrm>
        </p:grpSpPr>
        <p:sp>
          <p:nvSpPr>
            <p:cNvPr id="23" name="任意多边形 22"/>
            <p:cNvSpPr/>
            <p:nvPr/>
          </p:nvSpPr>
          <p:spPr>
            <a:xfrm>
              <a:off x="1539329" y="4544232"/>
              <a:ext cx="440760" cy="839856"/>
            </a:xfrm>
            <a:custGeom>
              <a:avLst/>
              <a:gdLst>
                <a:gd name="connsiteX0" fmla="*/ 0 w 440760"/>
                <a:gd name="connsiteY0" fmla="*/ 0 h 419931"/>
                <a:gd name="connsiteX1" fmla="*/ 220380 w 440760"/>
                <a:gd name="connsiteY1" fmla="*/ 0 h 419931"/>
                <a:gd name="connsiteX2" fmla="*/ 220380 w 440760"/>
                <a:gd name="connsiteY2" fmla="*/ 419931 h 419931"/>
                <a:gd name="connsiteX3" fmla="*/ 440760 w 440760"/>
                <a:gd name="connsiteY3" fmla="*/ 419931 h 419931"/>
              </a:gdLst>
              <a:ahLst/>
              <a:cxnLst>
                <a:cxn ang="0">
                  <a:pos x="connsiteX0" y="connsiteY0"/>
                </a:cxn>
                <a:cxn ang="0">
                  <a:pos x="connsiteX1" y="connsiteY1"/>
                </a:cxn>
                <a:cxn ang="0">
                  <a:pos x="connsiteX2" y="connsiteY2"/>
                </a:cxn>
                <a:cxn ang="0">
                  <a:pos x="connsiteX3" y="connsiteY3"/>
                </a:cxn>
              </a:cxnLst>
              <a:rect l="l" t="t" r="r" b="b"/>
              <a:pathLst>
                <a:path w="440760" h="419931">
                  <a:moveTo>
                    <a:pt x="0" y="0"/>
                  </a:moveTo>
                  <a:lnTo>
                    <a:pt x="220380" y="0"/>
                  </a:lnTo>
                  <a:lnTo>
                    <a:pt x="220380" y="419931"/>
                  </a:lnTo>
                  <a:lnTo>
                    <a:pt x="440760" y="419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7861" tIns="194747" rIns="217861" bIns="194747"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24" name="任意多边形 23"/>
            <p:cNvSpPr/>
            <p:nvPr/>
          </p:nvSpPr>
          <p:spPr>
            <a:xfrm>
              <a:off x="1539329" y="4124300"/>
              <a:ext cx="440760" cy="419931"/>
            </a:xfrm>
            <a:custGeom>
              <a:avLst/>
              <a:gdLst>
                <a:gd name="connsiteX0" fmla="*/ 0 w 440760"/>
                <a:gd name="connsiteY0" fmla="*/ 419931 h 419931"/>
                <a:gd name="connsiteX1" fmla="*/ 220380 w 440760"/>
                <a:gd name="connsiteY1" fmla="*/ 419931 h 419931"/>
                <a:gd name="connsiteX2" fmla="*/ 220380 w 440760"/>
                <a:gd name="connsiteY2" fmla="*/ 0 h 419931"/>
                <a:gd name="connsiteX3" fmla="*/ 440760 w 440760"/>
                <a:gd name="connsiteY3" fmla="*/ 0 h 419931"/>
              </a:gdLst>
              <a:ahLst/>
              <a:cxnLst>
                <a:cxn ang="0">
                  <a:pos x="connsiteX0" y="connsiteY0"/>
                </a:cxn>
                <a:cxn ang="0">
                  <a:pos x="connsiteX1" y="connsiteY1"/>
                </a:cxn>
                <a:cxn ang="0">
                  <a:pos x="connsiteX2" y="connsiteY2"/>
                </a:cxn>
                <a:cxn ang="0">
                  <a:pos x="connsiteX3" y="connsiteY3"/>
                </a:cxn>
              </a:cxnLst>
              <a:rect l="l" t="t" r="r" b="b"/>
              <a:pathLst>
                <a:path w="440760" h="419931">
                  <a:moveTo>
                    <a:pt x="0" y="419931"/>
                  </a:moveTo>
                  <a:lnTo>
                    <a:pt x="220380" y="419931"/>
                  </a:lnTo>
                  <a:lnTo>
                    <a:pt x="220380" y="0"/>
                  </a:lnTo>
                  <a:lnTo>
                    <a:pt x="44076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7861" tIns="194747" rIns="217861" bIns="194747"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25" name="任意多边形 24"/>
            <p:cNvSpPr/>
            <p:nvPr/>
          </p:nvSpPr>
          <p:spPr>
            <a:xfrm>
              <a:off x="639781" y="3494399"/>
              <a:ext cx="440760" cy="1049829"/>
            </a:xfrm>
            <a:custGeom>
              <a:avLst/>
              <a:gdLst>
                <a:gd name="connsiteX0" fmla="*/ 0 w 440760"/>
                <a:gd name="connsiteY0" fmla="*/ 0 h 1049829"/>
                <a:gd name="connsiteX1" fmla="*/ 220380 w 440760"/>
                <a:gd name="connsiteY1" fmla="*/ 0 h 1049829"/>
                <a:gd name="connsiteX2" fmla="*/ 220380 w 440760"/>
                <a:gd name="connsiteY2" fmla="*/ 1049829 h 1049829"/>
                <a:gd name="connsiteX3" fmla="*/ 440760 w 440760"/>
                <a:gd name="connsiteY3" fmla="*/ 1049829 h 1049829"/>
              </a:gdLst>
              <a:ahLst/>
              <a:cxnLst>
                <a:cxn ang="0">
                  <a:pos x="connsiteX0" y="connsiteY0"/>
                </a:cxn>
                <a:cxn ang="0">
                  <a:pos x="connsiteX1" y="connsiteY1"/>
                </a:cxn>
                <a:cxn ang="0">
                  <a:pos x="connsiteX2" y="connsiteY2"/>
                </a:cxn>
                <a:cxn ang="0">
                  <a:pos x="connsiteX3" y="connsiteY3"/>
                </a:cxn>
              </a:cxnLst>
              <a:rect l="l" t="t" r="r" b="b"/>
              <a:pathLst>
                <a:path w="440760" h="1049829">
                  <a:moveTo>
                    <a:pt x="0" y="0"/>
                  </a:moveTo>
                  <a:lnTo>
                    <a:pt x="220380" y="0"/>
                  </a:lnTo>
                  <a:lnTo>
                    <a:pt x="220380" y="1049829"/>
                  </a:lnTo>
                  <a:lnTo>
                    <a:pt x="440760" y="104982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4616" tIns="496451" rIns="204615" bIns="496449" numCol="1" spcCol="1270" anchor="ctr" anchorCtr="0">
              <a:noAutofit/>
            </a:bodyPr>
            <a:lstStyle/>
            <a:p>
              <a:pPr algn="ctr" defTabSz="44450">
                <a:lnSpc>
                  <a:spcPct val="90000"/>
                </a:lnSpc>
                <a:spcAft>
                  <a:spcPct val="35000"/>
                </a:spcAft>
              </a:pPr>
              <a:endParaRPr lang="zh-CN" altLang="en-US">
                <a:latin typeface="黑体" pitchFamily="49" charset="-122"/>
                <a:ea typeface="黑体" pitchFamily="49" charset="-122"/>
              </a:endParaRPr>
            </a:p>
          </p:txBody>
        </p:sp>
        <p:sp>
          <p:nvSpPr>
            <p:cNvPr id="26" name="任意多边形 25"/>
            <p:cNvSpPr/>
            <p:nvPr/>
          </p:nvSpPr>
          <p:spPr>
            <a:xfrm>
              <a:off x="1591669" y="2444575"/>
              <a:ext cx="506916" cy="834026"/>
            </a:xfrm>
            <a:custGeom>
              <a:avLst/>
              <a:gdLst>
                <a:gd name="connsiteX0" fmla="*/ 0 w 440760"/>
                <a:gd name="connsiteY0" fmla="*/ 0 h 839863"/>
                <a:gd name="connsiteX1" fmla="*/ 220380 w 440760"/>
                <a:gd name="connsiteY1" fmla="*/ 0 h 839863"/>
                <a:gd name="connsiteX2" fmla="*/ 220380 w 440760"/>
                <a:gd name="connsiteY2" fmla="*/ 839863 h 839863"/>
                <a:gd name="connsiteX3" fmla="*/ 440760 w 440760"/>
                <a:gd name="connsiteY3" fmla="*/ 839863 h 839863"/>
              </a:gdLst>
              <a:ahLst/>
              <a:cxnLst>
                <a:cxn ang="0">
                  <a:pos x="connsiteX0" y="connsiteY0"/>
                </a:cxn>
                <a:cxn ang="0">
                  <a:pos x="connsiteX1" y="connsiteY1"/>
                </a:cxn>
                <a:cxn ang="0">
                  <a:pos x="connsiteX2" y="connsiteY2"/>
                </a:cxn>
                <a:cxn ang="0">
                  <a:pos x="connsiteX3" y="connsiteY3"/>
                </a:cxn>
              </a:cxnLst>
              <a:rect l="l" t="t" r="r" b="b"/>
              <a:pathLst>
                <a:path w="440760" h="839863">
                  <a:moveTo>
                    <a:pt x="0" y="0"/>
                  </a:moveTo>
                  <a:lnTo>
                    <a:pt x="220380" y="0"/>
                  </a:lnTo>
                  <a:lnTo>
                    <a:pt x="220380" y="839863"/>
                  </a:lnTo>
                  <a:lnTo>
                    <a:pt x="440760" y="8398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367" tIns="396219" rIns="209369" bIns="396220"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27" name="任意多边形 26"/>
            <p:cNvSpPr/>
            <p:nvPr/>
          </p:nvSpPr>
          <p:spPr>
            <a:xfrm>
              <a:off x="1591669" y="2398848"/>
              <a:ext cx="506916" cy="87664"/>
            </a:xfrm>
            <a:custGeom>
              <a:avLst/>
              <a:gdLst>
                <a:gd name="connsiteX0" fmla="*/ 0 w 440760"/>
                <a:gd name="connsiteY0" fmla="*/ 45720 h 91440"/>
                <a:gd name="connsiteX1" fmla="*/ 440760 w 440760"/>
                <a:gd name="connsiteY1" fmla="*/ 45720 h 91440"/>
              </a:gdLst>
              <a:ahLst/>
              <a:cxnLst>
                <a:cxn ang="0">
                  <a:pos x="connsiteX0" y="connsiteY0"/>
                </a:cxn>
                <a:cxn ang="0">
                  <a:pos x="connsiteX1" y="connsiteY1"/>
                </a:cxn>
              </a:cxnLst>
              <a:rect l="l" t="t" r="r" b="b"/>
              <a:pathLst>
                <a:path w="440760" h="91440">
                  <a:moveTo>
                    <a:pt x="0" y="45720"/>
                  </a:moveTo>
                  <a:lnTo>
                    <a:pt x="44076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061" tIns="34701" rIns="222061" bIns="34701"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28" name="任意多边形 27"/>
            <p:cNvSpPr/>
            <p:nvPr/>
          </p:nvSpPr>
          <p:spPr>
            <a:xfrm>
              <a:off x="1591669" y="1334384"/>
              <a:ext cx="506916" cy="1110189"/>
            </a:xfrm>
            <a:custGeom>
              <a:avLst/>
              <a:gdLst>
                <a:gd name="connsiteX0" fmla="*/ 0 w 440760"/>
                <a:gd name="connsiteY0" fmla="*/ 839863 h 839863"/>
                <a:gd name="connsiteX1" fmla="*/ 220380 w 440760"/>
                <a:gd name="connsiteY1" fmla="*/ 839863 h 839863"/>
                <a:gd name="connsiteX2" fmla="*/ 220380 w 440760"/>
                <a:gd name="connsiteY2" fmla="*/ 0 h 839863"/>
                <a:gd name="connsiteX3" fmla="*/ 440760 w 440760"/>
                <a:gd name="connsiteY3" fmla="*/ 0 h 839863"/>
              </a:gdLst>
              <a:ahLst/>
              <a:cxnLst>
                <a:cxn ang="0">
                  <a:pos x="connsiteX0" y="connsiteY0"/>
                </a:cxn>
                <a:cxn ang="0">
                  <a:pos x="connsiteX1" y="connsiteY1"/>
                </a:cxn>
                <a:cxn ang="0">
                  <a:pos x="connsiteX2" y="connsiteY2"/>
                </a:cxn>
                <a:cxn ang="0">
                  <a:pos x="connsiteX3" y="connsiteY3"/>
                </a:cxn>
              </a:cxnLst>
              <a:rect l="l" t="t" r="r" b="b"/>
              <a:pathLst>
                <a:path w="440760" h="839863">
                  <a:moveTo>
                    <a:pt x="0" y="839863"/>
                  </a:moveTo>
                  <a:lnTo>
                    <a:pt x="220380" y="839863"/>
                  </a:lnTo>
                  <a:lnTo>
                    <a:pt x="220380" y="0"/>
                  </a:lnTo>
                  <a:lnTo>
                    <a:pt x="44076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367" tIns="396220" rIns="209369" bIns="396219"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29" name="任意多边形 28"/>
            <p:cNvSpPr/>
            <p:nvPr/>
          </p:nvSpPr>
          <p:spPr>
            <a:xfrm>
              <a:off x="639781" y="2444571"/>
              <a:ext cx="440760" cy="1049829"/>
            </a:xfrm>
            <a:custGeom>
              <a:avLst/>
              <a:gdLst>
                <a:gd name="connsiteX0" fmla="*/ 0 w 440760"/>
                <a:gd name="connsiteY0" fmla="*/ 1049829 h 1049829"/>
                <a:gd name="connsiteX1" fmla="*/ 220380 w 440760"/>
                <a:gd name="connsiteY1" fmla="*/ 1049829 h 1049829"/>
                <a:gd name="connsiteX2" fmla="*/ 220380 w 440760"/>
                <a:gd name="connsiteY2" fmla="*/ 0 h 1049829"/>
                <a:gd name="connsiteX3" fmla="*/ 440760 w 440760"/>
                <a:gd name="connsiteY3" fmla="*/ 0 h 1049829"/>
              </a:gdLst>
              <a:ahLst/>
              <a:cxnLst>
                <a:cxn ang="0">
                  <a:pos x="connsiteX0" y="connsiteY0"/>
                </a:cxn>
                <a:cxn ang="0">
                  <a:pos x="connsiteX1" y="connsiteY1"/>
                </a:cxn>
                <a:cxn ang="0">
                  <a:pos x="connsiteX2" y="connsiteY2"/>
                </a:cxn>
                <a:cxn ang="0">
                  <a:pos x="connsiteX3" y="connsiteY3"/>
                </a:cxn>
              </a:cxnLst>
              <a:rect l="l" t="t" r="r" b="b"/>
              <a:pathLst>
                <a:path w="440760" h="1049829">
                  <a:moveTo>
                    <a:pt x="0" y="1049829"/>
                  </a:moveTo>
                  <a:lnTo>
                    <a:pt x="220380" y="1049829"/>
                  </a:lnTo>
                  <a:lnTo>
                    <a:pt x="220380" y="0"/>
                  </a:lnTo>
                  <a:lnTo>
                    <a:pt x="440760"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4616" tIns="496451" rIns="204615" bIns="496449" numCol="1" spcCol="1270" anchor="ctr" anchorCtr="0">
              <a:noAutofit/>
            </a:bodyPr>
            <a:lstStyle/>
            <a:p>
              <a:pPr algn="ctr" defTabSz="44450">
                <a:lnSpc>
                  <a:spcPct val="90000"/>
                </a:lnSpc>
                <a:spcAft>
                  <a:spcPct val="35000"/>
                </a:spcAft>
              </a:pPr>
              <a:endParaRPr lang="zh-CN" altLang="en-US">
                <a:latin typeface="黑体" pitchFamily="49" charset="-122"/>
                <a:ea typeface="黑体" pitchFamily="49" charset="-122"/>
              </a:endParaRPr>
            </a:p>
          </p:txBody>
        </p:sp>
        <p:sp>
          <p:nvSpPr>
            <p:cNvPr id="30" name="任意多边形 29"/>
            <p:cNvSpPr/>
            <p:nvPr/>
          </p:nvSpPr>
          <p:spPr>
            <a:xfrm rot="16200000">
              <a:off x="-403106" y="3296130"/>
              <a:ext cx="1689239" cy="396536"/>
            </a:xfrm>
            <a:custGeom>
              <a:avLst/>
              <a:gdLst>
                <a:gd name="connsiteX0" fmla="*/ 0 w 1689239"/>
                <a:gd name="connsiteY0" fmla="*/ 0 h 396536"/>
                <a:gd name="connsiteX1" fmla="*/ 1689239 w 1689239"/>
                <a:gd name="connsiteY1" fmla="*/ 0 h 396536"/>
                <a:gd name="connsiteX2" fmla="*/ 1689239 w 1689239"/>
                <a:gd name="connsiteY2" fmla="*/ 396536 h 396536"/>
                <a:gd name="connsiteX3" fmla="*/ 0 w 1689239"/>
                <a:gd name="connsiteY3" fmla="*/ 396536 h 396536"/>
                <a:gd name="connsiteX4" fmla="*/ 0 w 1689239"/>
                <a:gd name="connsiteY4" fmla="*/ 0 h 39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239" h="396536">
                  <a:moveTo>
                    <a:pt x="0" y="0"/>
                  </a:moveTo>
                  <a:lnTo>
                    <a:pt x="1689239" y="0"/>
                  </a:lnTo>
                  <a:lnTo>
                    <a:pt x="1689239" y="396536"/>
                  </a:lnTo>
                  <a:lnTo>
                    <a:pt x="0" y="396536"/>
                  </a:lnTo>
                  <a:lnTo>
                    <a:pt x="0" y="0"/>
                  </a:lnTo>
                  <a:close/>
                </a:path>
              </a:pathLst>
            </a:custGeom>
            <a:solidFill>
              <a:srgbClr val="92D050"/>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vert" wrap="square" lIns="11429" tIns="11431" rIns="11431" bIns="11429" numCol="1" spcCol="1270" anchor="ctr" anchorCtr="0">
              <a:noAutofit/>
            </a:bodyPr>
            <a:lstStyle/>
            <a:p>
              <a:pPr algn="ctr" defTabSz="800040">
                <a:lnSpc>
                  <a:spcPct val="90000"/>
                </a:lnSpc>
                <a:spcAft>
                  <a:spcPct val="35000"/>
                </a:spcAft>
              </a:pPr>
              <a:r>
                <a:rPr lang="zh-CN" altLang="en-US" dirty="0">
                  <a:latin typeface="黑体" pitchFamily="49" charset="-122"/>
                  <a:ea typeface="黑体" pitchFamily="49" charset="-122"/>
                </a:rPr>
                <a:t>八级职员</a:t>
              </a:r>
            </a:p>
          </p:txBody>
        </p:sp>
        <p:sp>
          <p:nvSpPr>
            <p:cNvPr id="31" name="任意多边形 30"/>
            <p:cNvSpPr/>
            <p:nvPr/>
          </p:nvSpPr>
          <p:spPr>
            <a:xfrm>
              <a:off x="1080544" y="2102653"/>
              <a:ext cx="511127" cy="671891"/>
            </a:xfrm>
            <a:custGeom>
              <a:avLst/>
              <a:gdLst>
                <a:gd name="connsiteX0" fmla="*/ 0 w 511127"/>
                <a:gd name="connsiteY0" fmla="*/ 0 h 671890"/>
                <a:gd name="connsiteX1" fmla="*/ 511127 w 511127"/>
                <a:gd name="connsiteY1" fmla="*/ 0 h 671890"/>
                <a:gd name="connsiteX2" fmla="*/ 511127 w 511127"/>
                <a:gd name="connsiteY2" fmla="*/ 671890 h 671890"/>
                <a:gd name="connsiteX3" fmla="*/ 0 w 511127"/>
                <a:gd name="connsiteY3" fmla="*/ 671890 h 671890"/>
                <a:gd name="connsiteX4" fmla="*/ 0 w 511127"/>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27" h="671890">
                  <a:moveTo>
                    <a:pt x="0" y="0"/>
                  </a:moveTo>
                  <a:lnTo>
                    <a:pt x="511127" y="0"/>
                  </a:lnTo>
                  <a:lnTo>
                    <a:pt x="511127"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2000"/>
                </a:lnSpc>
                <a:spcAft>
                  <a:spcPct val="35000"/>
                </a:spcAft>
              </a:pPr>
              <a:r>
                <a:rPr lang="zh-CN" altLang="en-US" dirty="0">
                  <a:latin typeface="黑体" pitchFamily="49" charset="-122"/>
                  <a:ea typeface="黑体" pitchFamily="49" charset="-122"/>
                </a:rPr>
                <a:t>年资</a:t>
              </a:r>
              <a:endParaRPr lang="en-US" altLang="zh-CN" dirty="0">
                <a:latin typeface="黑体" pitchFamily="49" charset="-122"/>
                <a:ea typeface="黑体" pitchFamily="49" charset="-122"/>
              </a:endParaRPr>
            </a:p>
            <a:p>
              <a:pPr algn="ctr" defTabSz="622252">
                <a:lnSpc>
                  <a:spcPts val="2000"/>
                </a:lnSpc>
                <a:spcAft>
                  <a:spcPct val="35000"/>
                </a:spcAft>
              </a:pPr>
              <a:r>
                <a:rPr lang="zh-CN" altLang="en-US" dirty="0">
                  <a:latin typeface="黑体" pitchFamily="49" charset="-122"/>
                  <a:ea typeface="黑体" pitchFamily="49" charset="-122"/>
                </a:rPr>
                <a:t>条件</a:t>
              </a:r>
            </a:p>
          </p:txBody>
        </p:sp>
        <p:sp>
          <p:nvSpPr>
            <p:cNvPr id="32" name="任意多边形 31"/>
            <p:cNvSpPr/>
            <p:nvPr/>
          </p:nvSpPr>
          <p:spPr>
            <a:xfrm>
              <a:off x="2092301" y="830328"/>
              <a:ext cx="2203803" cy="936104"/>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ts val="1500"/>
                </a:lnSpc>
                <a:spcAft>
                  <a:spcPct val="35000"/>
                </a:spcAft>
              </a:pPr>
              <a:r>
                <a:rPr lang="zh-CN" altLang="en-US" dirty="0">
                  <a:solidFill>
                    <a:srgbClr val="FF0000"/>
                  </a:solidFill>
                  <a:latin typeface="黑体" pitchFamily="49" charset="-122"/>
                  <a:ea typeface="黑体" pitchFamily="49" charset="-122"/>
                </a:rPr>
                <a:t>本科</a:t>
              </a:r>
              <a:r>
                <a:rPr lang="zh-CN" altLang="en-US" dirty="0">
                  <a:solidFill>
                    <a:srgbClr val="000000"/>
                  </a:solidFill>
                  <a:latin typeface="黑体" pitchFamily="49" charset="-122"/>
                  <a:ea typeface="黑体" pitchFamily="49" charset="-122"/>
                </a:rPr>
                <a:t>毕业参加工作</a:t>
              </a:r>
              <a:r>
                <a:rPr lang="zh-CN" altLang="en-US" dirty="0">
                  <a:solidFill>
                    <a:srgbClr val="FF0000"/>
                  </a:solidFill>
                  <a:latin typeface="黑体" pitchFamily="49" charset="-122"/>
                  <a:ea typeface="黑体" pitchFamily="49" charset="-122"/>
                </a:rPr>
                <a:t>满</a:t>
              </a:r>
              <a:r>
                <a:rPr lang="en-US" altLang="zh-CN" dirty="0">
                  <a:solidFill>
                    <a:srgbClr val="FF0000"/>
                  </a:solidFill>
                  <a:latin typeface="黑体" pitchFamily="49" charset="-122"/>
                  <a:ea typeface="黑体" pitchFamily="49" charset="-122"/>
                </a:rPr>
                <a:t>5</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a:t>
              </a:r>
              <a:endParaRPr lang="en-US" altLang="zh-CN" dirty="0">
                <a:solidFill>
                  <a:srgbClr val="000000"/>
                </a:solidFill>
                <a:latin typeface="黑体" pitchFamily="49" charset="-122"/>
                <a:ea typeface="黑体" pitchFamily="49" charset="-122"/>
              </a:endParaRPr>
            </a:p>
            <a:p>
              <a:pPr algn="ctr" defTabSz="488914">
                <a:lnSpc>
                  <a:spcPts val="1500"/>
                </a:lnSpc>
                <a:spcAft>
                  <a:spcPct val="35000"/>
                </a:spcAft>
              </a:pPr>
              <a:r>
                <a:rPr lang="zh-CN" altLang="en-US" dirty="0">
                  <a:solidFill>
                    <a:srgbClr val="FF0000"/>
                  </a:solidFill>
                  <a:latin typeface="黑体" pitchFamily="49" charset="-122"/>
                  <a:ea typeface="黑体" pitchFamily="49" charset="-122"/>
                </a:rPr>
                <a:t>硕士</a:t>
              </a:r>
              <a:r>
                <a:rPr lang="zh-CN" altLang="en-US" dirty="0">
                  <a:solidFill>
                    <a:srgbClr val="000000"/>
                  </a:solidFill>
                  <a:latin typeface="黑体" pitchFamily="49" charset="-122"/>
                  <a:ea typeface="黑体" pitchFamily="49" charset="-122"/>
                </a:rPr>
                <a:t>毕业参加工作</a:t>
              </a:r>
              <a:r>
                <a:rPr lang="zh-CN" altLang="en-US" dirty="0">
                  <a:solidFill>
                    <a:srgbClr val="FF0000"/>
                  </a:solidFill>
                  <a:latin typeface="黑体" pitchFamily="49" charset="-122"/>
                  <a:ea typeface="黑体" pitchFamily="49" charset="-122"/>
                </a:rPr>
                <a:t>满</a:t>
              </a:r>
              <a:r>
                <a:rPr lang="en-US" altLang="zh-CN" dirty="0">
                  <a:solidFill>
                    <a:srgbClr val="FF0000"/>
                  </a:solidFill>
                  <a:latin typeface="黑体" pitchFamily="49" charset="-122"/>
                  <a:ea typeface="黑体" pitchFamily="49" charset="-122"/>
                </a:rPr>
                <a:t>3</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a:t>
              </a:r>
              <a:endParaRPr lang="en-US" altLang="zh-CN" dirty="0">
                <a:solidFill>
                  <a:srgbClr val="000000"/>
                </a:solidFill>
                <a:latin typeface="黑体" pitchFamily="49" charset="-122"/>
                <a:ea typeface="黑体" pitchFamily="49" charset="-122"/>
              </a:endParaRPr>
            </a:p>
            <a:p>
              <a:pPr algn="ctr" defTabSz="488914">
                <a:lnSpc>
                  <a:spcPts val="1500"/>
                </a:lnSpc>
                <a:spcAft>
                  <a:spcPct val="35000"/>
                </a:spcAft>
              </a:pPr>
              <a:r>
                <a:rPr lang="zh-CN" altLang="en-US" dirty="0">
                  <a:solidFill>
                    <a:srgbClr val="FF0000"/>
                  </a:solidFill>
                  <a:latin typeface="黑体" pitchFamily="49" charset="-122"/>
                  <a:ea typeface="黑体" pitchFamily="49" charset="-122"/>
                </a:rPr>
                <a:t>博士</a:t>
              </a:r>
              <a:r>
                <a:rPr lang="zh-CN" altLang="en-US" dirty="0">
                  <a:solidFill>
                    <a:srgbClr val="000000"/>
                  </a:solidFill>
                  <a:latin typeface="黑体" pitchFamily="49" charset="-122"/>
                  <a:ea typeface="黑体" pitchFamily="49" charset="-122"/>
                </a:rPr>
                <a:t>毕业参加工作</a:t>
              </a:r>
              <a:r>
                <a:rPr lang="zh-CN" altLang="en-US" dirty="0">
                  <a:solidFill>
                    <a:srgbClr val="FF0000"/>
                  </a:solidFill>
                  <a:latin typeface="黑体" pitchFamily="49" charset="-122"/>
                  <a:ea typeface="黑体" pitchFamily="49" charset="-122"/>
                </a:rPr>
                <a:t>满</a:t>
              </a:r>
              <a:r>
                <a:rPr lang="en-US" altLang="zh-CN" dirty="0">
                  <a:solidFill>
                    <a:srgbClr val="FF0000"/>
                  </a:solidFill>
                  <a:latin typeface="黑体" pitchFamily="49" charset="-122"/>
                  <a:ea typeface="黑体" pitchFamily="49" charset="-122"/>
                </a:rPr>
                <a:t>3</a:t>
              </a:r>
              <a:r>
                <a:rPr lang="zh-CN" altLang="en-US" dirty="0">
                  <a:solidFill>
                    <a:srgbClr val="FF0000"/>
                  </a:solidFill>
                  <a:latin typeface="黑体" pitchFamily="49" charset="-122"/>
                  <a:ea typeface="黑体" pitchFamily="49" charset="-122"/>
                </a:rPr>
                <a:t>个月</a:t>
              </a:r>
              <a:endParaRPr lang="zh-CN" altLang="en-US" dirty="0">
                <a:latin typeface="黑体" pitchFamily="49" charset="-122"/>
                <a:ea typeface="黑体" pitchFamily="49" charset="-122"/>
              </a:endParaRPr>
            </a:p>
          </p:txBody>
        </p:sp>
        <p:sp>
          <p:nvSpPr>
            <p:cNvPr id="33" name="任意多边形 32"/>
            <p:cNvSpPr/>
            <p:nvPr/>
          </p:nvSpPr>
          <p:spPr>
            <a:xfrm>
              <a:off x="2087869" y="1988467"/>
              <a:ext cx="2203803" cy="671891"/>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1000"/>
                </a:lnSpc>
                <a:spcAft>
                  <a:spcPct val="35000"/>
                </a:spcAft>
              </a:pPr>
              <a:r>
                <a:rPr lang="zh-CN" altLang="en-US" dirty="0">
                  <a:solidFill>
                    <a:srgbClr val="000000"/>
                  </a:solidFill>
                  <a:latin typeface="黑体" pitchFamily="49" charset="-122"/>
                  <a:ea typeface="黑体" pitchFamily="49" charset="-122"/>
                </a:rPr>
                <a:t>任</a:t>
              </a:r>
              <a:r>
                <a:rPr lang="zh-CN" altLang="en-US" dirty="0">
                  <a:solidFill>
                    <a:srgbClr val="FF0000"/>
                  </a:solidFill>
                  <a:latin typeface="黑体" pitchFamily="49" charset="-122"/>
                  <a:ea typeface="黑体" pitchFamily="49" charset="-122"/>
                </a:rPr>
                <a:t>九级职员</a:t>
              </a:r>
              <a:r>
                <a:rPr lang="en-US" altLang="zh-CN" dirty="0">
                  <a:solidFill>
                    <a:srgbClr val="FF0000"/>
                  </a:solidFill>
                  <a:latin typeface="黑体" pitchFamily="49" charset="-122"/>
                  <a:ea typeface="黑体" pitchFamily="49" charset="-122"/>
                </a:rPr>
                <a:t>6</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及以上</a:t>
              </a:r>
            </a:p>
          </p:txBody>
        </p:sp>
        <p:sp>
          <p:nvSpPr>
            <p:cNvPr id="34" name="任意多边形 33"/>
            <p:cNvSpPr/>
            <p:nvPr/>
          </p:nvSpPr>
          <p:spPr>
            <a:xfrm>
              <a:off x="2087868" y="2950593"/>
              <a:ext cx="2203803" cy="671891"/>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ct val="90000"/>
                </a:lnSpc>
                <a:spcAft>
                  <a:spcPct val="35000"/>
                </a:spcAft>
              </a:pPr>
              <a:r>
                <a:rPr lang="zh-CN" altLang="en-US" dirty="0">
                  <a:solidFill>
                    <a:srgbClr val="000000"/>
                  </a:solidFill>
                  <a:latin typeface="黑体" pitchFamily="49" charset="-122"/>
                  <a:ea typeface="黑体" pitchFamily="49" charset="-122"/>
                </a:rPr>
                <a:t>具有</a:t>
              </a:r>
              <a:r>
                <a:rPr lang="zh-CN" altLang="en-US" dirty="0">
                  <a:solidFill>
                    <a:srgbClr val="FF0000"/>
                  </a:solidFill>
                  <a:latin typeface="黑体" pitchFamily="49" charset="-122"/>
                  <a:ea typeface="黑体" pitchFamily="49" charset="-122"/>
                </a:rPr>
                <a:t>中级</a:t>
              </a:r>
              <a:r>
                <a:rPr lang="zh-CN" altLang="en-US" dirty="0">
                  <a:solidFill>
                    <a:srgbClr val="000000"/>
                  </a:solidFill>
                  <a:latin typeface="黑体" pitchFamily="49" charset="-122"/>
                  <a:ea typeface="黑体" pitchFamily="49" charset="-122"/>
                </a:rPr>
                <a:t>专业技术职务</a:t>
              </a:r>
            </a:p>
          </p:txBody>
        </p:sp>
        <p:sp>
          <p:nvSpPr>
            <p:cNvPr id="35" name="任意多边形 34"/>
            <p:cNvSpPr/>
            <p:nvPr/>
          </p:nvSpPr>
          <p:spPr>
            <a:xfrm>
              <a:off x="1080545" y="4214704"/>
              <a:ext cx="511127" cy="671891"/>
            </a:xfrm>
            <a:custGeom>
              <a:avLst/>
              <a:gdLst>
                <a:gd name="connsiteX0" fmla="*/ 0 w 458787"/>
                <a:gd name="connsiteY0" fmla="*/ 0 h 671890"/>
                <a:gd name="connsiteX1" fmla="*/ 458787 w 458787"/>
                <a:gd name="connsiteY1" fmla="*/ 0 h 671890"/>
                <a:gd name="connsiteX2" fmla="*/ 458787 w 458787"/>
                <a:gd name="connsiteY2" fmla="*/ 671890 h 671890"/>
                <a:gd name="connsiteX3" fmla="*/ 0 w 458787"/>
                <a:gd name="connsiteY3" fmla="*/ 671890 h 671890"/>
                <a:gd name="connsiteX4" fmla="*/ 0 w 458787"/>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87" h="671890">
                  <a:moveTo>
                    <a:pt x="0" y="0"/>
                  </a:moveTo>
                  <a:lnTo>
                    <a:pt x="458787" y="0"/>
                  </a:lnTo>
                  <a:lnTo>
                    <a:pt x="458787"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2000"/>
                </a:lnSpc>
                <a:spcAft>
                  <a:spcPct val="35000"/>
                </a:spcAft>
              </a:pPr>
              <a:r>
                <a:rPr lang="zh-CN" altLang="en-US" dirty="0" smtClean="0">
                  <a:latin typeface="黑体" pitchFamily="49" charset="-122"/>
                  <a:ea typeface="黑体" pitchFamily="49" charset="-122"/>
                </a:rPr>
                <a:t>业绩</a:t>
              </a:r>
              <a:endParaRPr lang="en-US" altLang="zh-CN" dirty="0" smtClean="0">
                <a:latin typeface="黑体" pitchFamily="49" charset="-122"/>
                <a:ea typeface="黑体" pitchFamily="49" charset="-122"/>
              </a:endParaRPr>
            </a:p>
            <a:p>
              <a:pPr algn="ctr" defTabSz="622252">
                <a:lnSpc>
                  <a:spcPts val="2000"/>
                </a:lnSpc>
                <a:spcAft>
                  <a:spcPct val="35000"/>
                </a:spcAft>
              </a:pPr>
              <a:r>
                <a:rPr lang="zh-CN" altLang="en-US" dirty="0" smtClean="0">
                  <a:latin typeface="黑体" pitchFamily="49" charset="-122"/>
                  <a:ea typeface="黑体" pitchFamily="49" charset="-122"/>
                </a:rPr>
                <a:t>条件</a:t>
              </a:r>
              <a:endParaRPr lang="zh-CN" altLang="en-US" dirty="0">
                <a:latin typeface="黑体" pitchFamily="49" charset="-122"/>
                <a:ea typeface="黑体" pitchFamily="49" charset="-122"/>
              </a:endParaRPr>
            </a:p>
          </p:txBody>
        </p:sp>
        <p:sp>
          <p:nvSpPr>
            <p:cNvPr id="36" name="任意多边形 35"/>
            <p:cNvSpPr/>
            <p:nvPr/>
          </p:nvSpPr>
          <p:spPr>
            <a:xfrm>
              <a:off x="1980091" y="3788352"/>
              <a:ext cx="2311580" cy="921749"/>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dirty="0">
                  <a:solidFill>
                    <a:srgbClr val="FF0000"/>
                  </a:solidFill>
                  <a:latin typeface="黑体" pitchFamily="49" charset="-122"/>
                  <a:ea typeface="黑体" pitchFamily="49" charset="-122"/>
                </a:rPr>
                <a:t>近</a:t>
              </a:r>
              <a:r>
                <a:rPr lang="en-US" altLang="zh-CN" dirty="0">
                  <a:solidFill>
                    <a:srgbClr val="FF0000"/>
                  </a:solidFill>
                  <a:latin typeface="黑体" pitchFamily="49" charset="-122"/>
                  <a:ea typeface="黑体" pitchFamily="49" charset="-122"/>
                </a:rPr>
                <a:t>5</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以第一作者在全国性公开发行的刊物或正式出版论文集发表所在工作领域的研究论文</a:t>
              </a:r>
              <a:r>
                <a:rPr lang="en-US" altLang="zh-CN" dirty="0">
                  <a:solidFill>
                    <a:srgbClr val="FF0000"/>
                  </a:solidFill>
                  <a:latin typeface="黑体" pitchFamily="49" charset="-122"/>
                  <a:ea typeface="黑体" pitchFamily="49" charset="-122"/>
                </a:rPr>
                <a:t>2</a:t>
              </a:r>
              <a:r>
                <a:rPr lang="zh-CN" altLang="en-US" dirty="0">
                  <a:solidFill>
                    <a:srgbClr val="FF0000"/>
                  </a:solidFill>
                  <a:latin typeface="黑体" pitchFamily="49" charset="-122"/>
                  <a:ea typeface="黑体" pitchFamily="49" charset="-122"/>
                </a:rPr>
                <a:t>篇及以上</a:t>
              </a:r>
            </a:p>
          </p:txBody>
        </p:sp>
        <p:sp>
          <p:nvSpPr>
            <p:cNvPr id="37" name="任意多边形 36"/>
            <p:cNvSpPr/>
            <p:nvPr/>
          </p:nvSpPr>
          <p:spPr>
            <a:xfrm>
              <a:off x="1980089" y="5048148"/>
              <a:ext cx="2311582" cy="671891"/>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ct val="90000"/>
                </a:lnSpc>
                <a:spcAft>
                  <a:spcPct val="35000"/>
                </a:spcAft>
              </a:pPr>
              <a:r>
                <a:rPr lang="zh-CN" altLang="en-US" dirty="0" smtClean="0">
                  <a:solidFill>
                    <a:srgbClr val="FF0000"/>
                  </a:solidFill>
                  <a:latin typeface="黑体" pitchFamily="49" charset="-122"/>
                  <a:ea typeface="黑体" pitchFamily="49" charset="-122"/>
                </a:rPr>
                <a:t>近</a:t>
              </a:r>
              <a:r>
                <a:rPr lang="en-US" altLang="zh-CN" dirty="0" smtClean="0">
                  <a:solidFill>
                    <a:srgbClr val="FF0000"/>
                  </a:solidFill>
                  <a:latin typeface="黑体" pitchFamily="49" charset="-122"/>
                  <a:ea typeface="黑体" pitchFamily="49" charset="-122"/>
                </a:rPr>
                <a:t>5</a:t>
              </a:r>
              <a:r>
                <a:rPr lang="zh-CN" altLang="en-US" dirty="0" smtClean="0">
                  <a:solidFill>
                    <a:srgbClr val="FF0000"/>
                  </a:solidFill>
                  <a:latin typeface="黑体" pitchFamily="49" charset="-122"/>
                  <a:ea typeface="黑体" pitchFamily="49" charset="-122"/>
                </a:rPr>
                <a:t>年</a:t>
              </a:r>
              <a:r>
                <a:rPr lang="zh-CN" altLang="en-US" dirty="0" smtClean="0">
                  <a:solidFill>
                    <a:srgbClr val="000000"/>
                  </a:solidFill>
                  <a:latin typeface="黑体" pitchFamily="49" charset="-122"/>
                  <a:ea typeface="黑体" pitchFamily="49" charset="-122"/>
                </a:rPr>
                <a:t>参与</a:t>
              </a:r>
              <a:r>
                <a:rPr lang="zh-CN" altLang="en-US" dirty="0">
                  <a:solidFill>
                    <a:srgbClr val="000000"/>
                  </a:solidFill>
                  <a:latin typeface="黑体" pitchFamily="49" charset="-122"/>
                  <a:ea typeface="黑体" pitchFamily="49" charset="-122"/>
                </a:rPr>
                <a:t>制定的</a:t>
              </a:r>
              <a:r>
                <a:rPr lang="zh-CN" altLang="en-US" dirty="0">
                  <a:solidFill>
                    <a:srgbClr val="FF0000"/>
                  </a:solidFill>
                  <a:latin typeface="黑体" pitchFamily="49" charset="-122"/>
                  <a:ea typeface="黑体" pitchFamily="49" charset="-122"/>
                </a:rPr>
                <a:t>管理文件</a:t>
              </a:r>
              <a:r>
                <a:rPr lang="zh-CN" altLang="en-US" dirty="0">
                  <a:solidFill>
                    <a:srgbClr val="000000"/>
                  </a:solidFill>
                  <a:latin typeface="黑体" pitchFamily="49" charset="-122"/>
                  <a:ea typeface="黑体" pitchFamily="49" charset="-122"/>
                </a:rPr>
                <a:t>不少于</a:t>
              </a:r>
              <a:r>
                <a:rPr lang="en-US" altLang="zh-CN" dirty="0">
                  <a:solidFill>
                    <a:srgbClr val="FF0000"/>
                  </a:solidFill>
                  <a:latin typeface="黑体" pitchFamily="49" charset="-122"/>
                  <a:ea typeface="黑体" pitchFamily="49" charset="-122"/>
                </a:rPr>
                <a:t>2</a:t>
              </a:r>
              <a:r>
                <a:rPr lang="zh-CN" altLang="en-US" dirty="0">
                  <a:solidFill>
                    <a:srgbClr val="FF0000"/>
                  </a:solidFill>
                  <a:latin typeface="黑体" pitchFamily="49" charset="-122"/>
                  <a:ea typeface="黑体" pitchFamily="49" charset="-122"/>
                </a:rPr>
                <a:t>份</a:t>
              </a:r>
            </a:p>
          </p:txBody>
        </p:sp>
      </p:grpSp>
    </p:spTree>
    <p:extLst>
      <p:ext uri="{BB962C8B-B14F-4D97-AF65-F5344CB8AC3E}">
        <p14:creationId xmlns:p14="http://schemas.microsoft.com/office/powerpoint/2010/main" val="410885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7</a:t>
            </a:fld>
            <a:endParaRPr lang="en-US" altLang="zh-CN"/>
          </a:p>
        </p:txBody>
      </p:sp>
      <p:sp>
        <p:nvSpPr>
          <p:cNvPr id="5" name="标题 2"/>
          <p:cNvSpPr txBox="1">
            <a:spLocks/>
          </p:cNvSpPr>
          <p:nvPr/>
        </p:nvSpPr>
        <p:spPr>
          <a:xfrm>
            <a:off x="235755" y="176745"/>
            <a:ext cx="8229600" cy="421483"/>
          </a:xfrm>
          <a:prstGeom prst="rect">
            <a:avLst/>
          </a:prstGeom>
        </p:spPr>
        <p:txBody>
          <a:bodyPr/>
          <a:lstStyle/>
          <a:p>
            <a:pPr eaLnBrk="1" fontAlgn="auto" hangingPunct="1">
              <a:spcBef>
                <a:spcPts val="0"/>
              </a:spcBef>
              <a:spcAft>
                <a:spcPts val="0"/>
              </a:spcAft>
              <a:defRPr/>
            </a:pPr>
            <a:r>
              <a:rPr lang="zh-CN" altLang="en-US" sz="2400" dirty="0">
                <a:solidFill>
                  <a:srgbClr val="006600"/>
                </a:solidFill>
                <a:latin typeface="华文楷体" panose="02010600040101010101" pitchFamily="2" charset="-122"/>
                <a:ea typeface="华文楷体" panose="02010600040101010101" pitchFamily="2" charset="-122"/>
                <a:cs typeface="+mj-cs"/>
              </a:rPr>
              <a:t>三、申报条件</a:t>
            </a:r>
            <a:endParaRPr lang="en-US" altLang="zh-CN" sz="2400" dirty="0">
              <a:solidFill>
                <a:srgbClr val="006600"/>
              </a:solidFill>
              <a:latin typeface="华文楷体" panose="02010600040101010101" pitchFamily="2" charset="-122"/>
              <a:ea typeface="华文楷体" panose="02010600040101010101" pitchFamily="2" charset="-122"/>
              <a:cs typeface="+mj-cs"/>
            </a:endParaRPr>
          </a:p>
        </p:txBody>
      </p:sp>
      <p:cxnSp>
        <p:nvCxnSpPr>
          <p:cNvPr id="6" name="直接连接符 5"/>
          <p:cNvCxnSpPr/>
          <p:nvPr/>
        </p:nvCxnSpPr>
        <p:spPr bwMode="auto">
          <a:xfrm>
            <a:off x="412391" y="644691"/>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27" name="组合 26"/>
          <p:cNvGrpSpPr/>
          <p:nvPr/>
        </p:nvGrpSpPr>
        <p:grpSpPr>
          <a:xfrm>
            <a:off x="827584" y="764704"/>
            <a:ext cx="7272808" cy="5352411"/>
            <a:chOff x="251521" y="836712"/>
            <a:chExt cx="4176464" cy="5352411"/>
          </a:xfrm>
        </p:grpSpPr>
        <p:sp>
          <p:nvSpPr>
            <p:cNvPr id="42" name="任意多边形 41"/>
            <p:cNvSpPr/>
            <p:nvPr/>
          </p:nvSpPr>
          <p:spPr>
            <a:xfrm>
              <a:off x="1300268" y="4953428"/>
              <a:ext cx="339884" cy="923844"/>
            </a:xfrm>
            <a:custGeom>
              <a:avLst/>
              <a:gdLst>
                <a:gd name="connsiteX0" fmla="*/ 0 w 440760"/>
                <a:gd name="connsiteY0" fmla="*/ 0 h 419931"/>
                <a:gd name="connsiteX1" fmla="*/ 220380 w 440760"/>
                <a:gd name="connsiteY1" fmla="*/ 0 h 419931"/>
                <a:gd name="connsiteX2" fmla="*/ 220380 w 440760"/>
                <a:gd name="connsiteY2" fmla="*/ 419931 h 419931"/>
                <a:gd name="connsiteX3" fmla="*/ 440760 w 440760"/>
                <a:gd name="connsiteY3" fmla="*/ 419931 h 419931"/>
              </a:gdLst>
              <a:ahLst/>
              <a:cxnLst>
                <a:cxn ang="0">
                  <a:pos x="connsiteX0" y="connsiteY0"/>
                </a:cxn>
                <a:cxn ang="0">
                  <a:pos x="connsiteX1" y="connsiteY1"/>
                </a:cxn>
                <a:cxn ang="0">
                  <a:pos x="connsiteX2" y="connsiteY2"/>
                </a:cxn>
                <a:cxn ang="0">
                  <a:pos x="connsiteX3" y="connsiteY3"/>
                </a:cxn>
              </a:cxnLst>
              <a:rect l="l" t="t" r="r" b="b"/>
              <a:pathLst>
                <a:path w="440760" h="419931">
                  <a:moveTo>
                    <a:pt x="0" y="0"/>
                  </a:moveTo>
                  <a:lnTo>
                    <a:pt x="220380" y="0"/>
                  </a:lnTo>
                  <a:lnTo>
                    <a:pt x="220380" y="419931"/>
                  </a:lnTo>
                  <a:lnTo>
                    <a:pt x="440760" y="4199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7860" tIns="194747" rIns="217863" bIns="194747" numCol="1" spcCol="1270" anchor="ctr" anchorCtr="0">
              <a:noAutofit/>
            </a:bodyPr>
            <a:lstStyle/>
            <a:p>
              <a:pPr algn="ctr" defTabSz="222234">
                <a:lnSpc>
                  <a:spcPct val="90000"/>
                </a:lnSpc>
                <a:spcAft>
                  <a:spcPct val="35000"/>
                </a:spcAft>
              </a:pPr>
              <a:endParaRPr lang="zh-CN" altLang="en-US" sz="500">
                <a:latin typeface="黑体" pitchFamily="49" charset="-122"/>
                <a:ea typeface="黑体" pitchFamily="49" charset="-122"/>
              </a:endParaRPr>
            </a:p>
          </p:txBody>
        </p:sp>
        <p:sp>
          <p:nvSpPr>
            <p:cNvPr id="43" name="任意多边形 42"/>
            <p:cNvSpPr/>
            <p:nvPr/>
          </p:nvSpPr>
          <p:spPr>
            <a:xfrm>
              <a:off x="1300268" y="4533496"/>
              <a:ext cx="339884" cy="419931"/>
            </a:xfrm>
            <a:custGeom>
              <a:avLst/>
              <a:gdLst>
                <a:gd name="connsiteX0" fmla="*/ 0 w 440760"/>
                <a:gd name="connsiteY0" fmla="*/ 419931 h 419931"/>
                <a:gd name="connsiteX1" fmla="*/ 220380 w 440760"/>
                <a:gd name="connsiteY1" fmla="*/ 419931 h 419931"/>
                <a:gd name="connsiteX2" fmla="*/ 220380 w 440760"/>
                <a:gd name="connsiteY2" fmla="*/ 0 h 419931"/>
                <a:gd name="connsiteX3" fmla="*/ 440760 w 440760"/>
                <a:gd name="connsiteY3" fmla="*/ 0 h 419931"/>
              </a:gdLst>
              <a:ahLst/>
              <a:cxnLst>
                <a:cxn ang="0">
                  <a:pos x="connsiteX0" y="connsiteY0"/>
                </a:cxn>
                <a:cxn ang="0">
                  <a:pos x="connsiteX1" y="connsiteY1"/>
                </a:cxn>
                <a:cxn ang="0">
                  <a:pos x="connsiteX2" y="connsiteY2"/>
                </a:cxn>
                <a:cxn ang="0">
                  <a:pos x="connsiteX3" y="connsiteY3"/>
                </a:cxn>
              </a:cxnLst>
              <a:rect l="l" t="t" r="r" b="b"/>
              <a:pathLst>
                <a:path w="440760" h="419931">
                  <a:moveTo>
                    <a:pt x="0" y="419931"/>
                  </a:moveTo>
                  <a:lnTo>
                    <a:pt x="220380" y="419931"/>
                  </a:lnTo>
                  <a:lnTo>
                    <a:pt x="220380" y="0"/>
                  </a:lnTo>
                  <a:lnTo>
                    <a:pt x="44076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7860" tIns="194747" rIns="217863" bIns="194747" numCol="1" spcCol="1270" anchor="ctr" anchorCtr="0">
              <a:noAutofit/>
            </a:bodyPr>
            <a:lstStyle/>
            <a:p>
              <a:pPr algn="ctr" defTabSz="222234">
                <a:lnSpc>
                  <a:spcPct val="90000"/>
                </a:lnSpc>
                <a:spcAft>
                  <a:spcPct val="35000"/>
                </a:spcAft>
              </a:pPr>
              <a:endParaRPr lang="zh-CN" altLang="en-US" sz="500">
                <a:latin typeface="黑体" pitchFamily="49" charset="-122"/>
                <a:ea typeface="黑体" pitchFamily="49" charset="-122"/>
              </a:endParaRPr>
            </a:p>
          </p:txBody>
        </p:sp>
        <p:sp>
          <p:nvSpPr>
            <p:cNvPr id="44" name="任意多边形 43"/>
            <p:cNvSpPr/>
            <p:nvPr/>
          </p:nvSpPr>
          <p:spPr>
            <a:xfrm>
              <a:off x="557298" y="3444019"/>
              <a:ext cx="339884" cy="1353133"/>
            </a:xfrm>
            <a:custGeom>
              <a:avLst/>
              <a:gdLst>
                <a:gd name="connsiteX0" fmla="*/ 0 w 440760"/>
                <a:gd name="connsiteY0" fmla="*/ 0 h 1049829"/>
                <a:gd name="connsiteX1" fmla="*/ 220380 w 440760"/>
                <a:gd name="connsiteY1" fmla="*/ 0 h 1049829"/>
                <a:gd name="connsiteX2" fmla="*/ 220380 w 440760"/>
                <a:gd name="connsiteY2" fmla="*/ 1049829 h 1049829"/>
                <a:gd name="connsiteX3" fmla="*/ 440760 w 440760"/>
                <a:gd name="connsiteY3" fmla="*/ 1049829 h 1049829"/>
              </a:gdLst>
              <a:ahLst/>
              <a:cxnLst>
                <a:cxn ang="0">
                  <a:pos x="connsiteX0" y="connsiteY0"/>
                </a:cxn>
                <a:cxn ang="0">
                  <a:pos x="connsiteX1" y="connsiteY1"/>
                </a:cxn>
                <a:cxn ang="0">
                  <a:pos x="connsiteX2" y="connsiteY2"/>
                </a:cxn>
                <a:cxn ang="0">
                  <a:pos x="connsiteX3" y="connsiteY3"/>
                </a:cxn>
              </a:cxnLst>
              <a:rect l="l" t="t" r="r" b="b"/>
              <a:pathLst>
                <a:path w="440760" h="1049829">
                  <a:moveTo>
                    <a:pt x="0" y="0"/>
                  </a:moveTo>
                  <a:lnTo>
                    <a:pt x="220380" y="0"/>
                  </a:lnTo>
                  <a:lnTo>
                    <a:pt x="220380" y="1049829"/>
                  </a:lnTo>
                  <a:lnTo>
                    <a:pt x="440760" y="104982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4616" tIns="496451" rIns="204615" bIns="496449" numCol="1" spcCol="1270" anchor="ctr" anchorCtr="0">
              <a:noAutofit/>
            </a:bodyPr>
            <a:lstStyle/>
            <a:p>
              <a:pPr algn="ctr" defTabSz="44450">
                <a:lnSpc>
                  <a:spcPct val="90000"/>
                </a:lnSpc>
                <a:spcAft>
                  <a:spcPct val="35000"/>
                </a:spcAft>
              </a:pPr>
              <a:endParaRPr lang="zh-CN" altLang="en-US" sz="133">
                <a:latin typeface="黑体" pitchFamily="49" charset="-122"/>
                <a:ea typeface="黑体" pitchFamily="49" charset="-122"/>
              </a:endParaRPr>
            </a:p>
          </p:txBody>
        </p:sp>
        <p:sp>
          <p:nvSpPr>
            <p:cNvPr id="45" name="任意多边形 44"/>
            <p:cNvSpPr/>
            <p:nvPr/>
          </p:nvSpPr>
          <p:spPr>
            <a:xfrm>
              <a:off x="1291329" y="2394192"/>
              <a:ext cx="339884" cy="839863"/>
            </a:xfrm>
            <a:custGeom>
              <a:avLst/>
              <a:gdLst>
                <a:gd name="connsiteX0" fmla="*/ 0 w 440760"/>
                <a:gd name="connsiteY0" fmla="*/ 0 h 839863"/>
                <a:gd name="connsiteX1" fmla="*/ 220380 w 440760"/>
                <a:gd name="connsiteY1" fmla="*/ 0 h 839863"/>
                <a:gd name="connsiteX2" fmla="*/ 220380 w 440760"/>
                <a:gd name="connsiteY2" fmla="*/ 839863 h 839863"/>
                <a:gd name="connsiteX3" fmla="*/ 440760 w 440760"/>
                <a:gd name="connsiteY3" fmla="*/ 839863 h 839863"/>
              </a:gdLst>
              <a:ahLst/>
              <a:cxnLst>
                <a:cxn ang="0">
                  <a:pos x="connsiteX0" y="connsiteY0"/>
                </a:cxn>
                <a:cxn ang="0">
                  <a:pos x="connsiteX1" y="connsiteY1"/>
                </a:cxn>
                <a:cxn ang="0">
                  <a:pos x="connsiteX2" y="connsiteY2"/>
                </a:cxn>
                <a:cxn ang="0">
                  <a:pos x="connsiteX3" y="connsiteY3"/>
                </a:cxn>
              </a:cxnLst>
              <a:rect l="l" t="t" r="r" b="b"/>
              <a:pathLst>
                <a:path w="440760" h="839863">
                  <a:moveTo>
                    <a:pt x="0" y="0"/>
                  </a:moveTo>
                  <a:lnTo>
                    <a:pt x="220380" y="0"/>
                  </a:lnTo>
                  <a:lnTo>
                    <a:pt x="220380" y="839863"/>
                  </a:lnTo>
                  <a:lnTo>
                    <a:pt x="440760" y="8398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367" tIns="396219" rIns="209369" bIns="396220" numCol="1" spcCol="1270" anchor="ctr" anchorCtr="0">
              <a:noAutofit/>
            </a:bodyPr>
            <a:lstStyle/>
            <a:p>
              <a:pPr algn="ctr" defTabSz="222234">
                <a:lnSpc>
                  <a:spcPct val="90000"/>
                </a:lnSpc>
                <a:spcAft>
                  <a:spcPct val="35000"/>
                </a:spcAft>
              </a:pPr>
              <a:endParaRPr lang="zh-CN" altLang="en-US" sz="500">
                <a:latin typeface="黑体" pitchFamily="49" charset="-122"/>
                <a:ea typeface="黑体" pitchFamily="49" charset="-122"/>
              </a:endParaRPr>
            </a:p>
          </p:txBody>
        </p:sp>
        <p:sp>
          <p:nvSpPr>
            <p:cNvPr id="46" name="任意多边形 45"/>
            <p:cNvSpPr/>
            <p:nvPr/>
          </p:nvSpPr>
          <p:spPr>
            <a:xfrm>
              <a:off x="1291329" y="2348466"/>
              <a:ext cx="339884" cy="91440"/>
            </a:xfrm>
            <a:custGeom>
              <a:avLst/>
              <a:gdLst>
                <a:gd name="connsiteX0" fmla="*/ 0 w 440760"/>
                <a:gd name="connsiteY0" fmla="*/ 45720 h 91440"/>
                <a:gd name="connsiteX1" fmla="*/ 440760 w 440760"/>
                <a:gd name="connsiteY1" fmla="*/ 45720 h 91440"/>
              </a:gdLst>
              <a:ahLst/>
              <a:cxnLst>
                <a:cxn ang="0">
                  <a:pos x="connsiteX0" y="connsiteY0"/>
                </a:cxn>
                <a:cxn ang="0">
                  <a:pos x="connsiteX1" y="connsiteY1"/>
                </a:cxn>
              </a:cxnLst>
              <a:rect l="l" t="t" r="r" b="b"/>
              <a:pathLst>
                <a:path w="440760" h="91440">
                  <a:moveTo>
                    <a:pt x="0" y="45720"/>
                  </a:moveTo>
                  <a:lnTo>
                    <a:pt x="440760"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2061" tIns="34701" rIns="222061" bIns="34701" numCol="1" spcCol="1270" anchor="ctr" anchorCtr="0">
              <a:noAutofit/>
            </a:bodyPr>
            <a:lstStyle/>
            <a:p>
              <a:pPr algn="ctr" defTabSz="222234">
                <a:lnSpc>
                  <a:spcPct val="90000"/>
                </a:lnSpc>
                <a:spcAft>
                  <a:spcPct val="35000"/>
                </a:spcAft>
              </a:pPr>
              <a:endParaRPr lang="zh-CN" altLang="en-US" sz="500">
                <a:latin typeface="黑体" pitchFamily="49" charset="-122"/>
                <a:ea typeface="黑体" pitchFamily="49" charset="-122"/>
              </a:endParaRPr>
            </a:p>
          </p:txBody>
        </p:sp>
        <p:sp>
          <p:nvSpPr>
            <p:cNvPr id="47" name="任意多边形 46"/>
            <p:cNvSpPr/>
            <p:nvPr/>
          </p:nvSpPr>
          <p:spPr>
            <a:xfrm>
              <a:off x="1291329" y="1143942"/>
              <a:ext cx="339884" cy="1250250"/>
            </a:xfrm>
            <a:custGeom>
              <a:avLst/>
              <a:gdLst>
                <a:gd name="connsiteX0" fmla="*/ 0 w 440760"/>
                <a:gd name="connsiteY0" fmla="*/ 839863 h 839863"/>
                <a:gd name="connsiteX1" fmla="*/ 220380 w 440760"/>
                <a:gd name="connsiteY1" fmla="*/ 839863 h 839863"/>
                <a:gd name="connsiteX2" fmla="*/ 220380 w 440760"/>
                <a:gd name="connsiteY2" fmla="*/ 0 h 839863"/>
                <a:gd name="connsiteX3" fmla="*/ 440760 w 440760"/>
                <a:gd name="connsiteY3" fmla="*/ 0 h 839863"/>
              </a:gdLst>
              <a:ahLst/>
              <a:cxnLst>
                <a:cxn ang="0">
                  <a:pos x="connsiteX0" y="connsiteY0"/>
                </a:cxn>
                <a:cxn ang="0">
                  <a:pos x="connsiteX1" y="connsiteY1"/>
                </a:cxn>
                <a:cxn ang="0">
                  <a:pos x="connsiteX2" y="connsiteY2"/>
                </a:cxn>
                <a:cxn ang="0">
                  <a:pos x="connsiteX3" y="connsiteY3"/>
                </a:cxn>
              </a:cxnLst>
              <a:rect l="l" t="t" r="r" b="b"/>
              <a:pathLst>
                <a:path w="440760" h="839863">
                  <a:moveTo>
                    <a:pt x="0" y="839863"/>
                  </a:moveTo>
                  <a:lnTo>
                    <a:pt x="220380" y="839863"/>
                  </a:lnTo>
                  <a:lnTo>
                    <a:pt x="220380" y="0"/>
                  </a:lnTo>
                  <a:lnTo>
                    <a:pt x="440760"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367" tIns="396220" rIns="209369" bIns="396219" numCol="1" spcCol="1270" anchor="ctr" anchorCtr="0">
              <a:noAutofit/>
            </a:bodyPr>
            <a:lstStyle/>
            <a:p>
              <a:pPr algn="ctr" defTabSz="222234">
                <a:lnSpc>
                  <a:spcPct val="90000"/>
                </a:lnSpc>
                <a:spcAft>
                  <a:spcPct val="35000"/>
                </a:spcAft>
              </a:pPr>
              <a:endParaRPr lang="zh-CN" altLang="en-US" sz="500">
                <a:latin typeface="黑体" pitchFamily="49" charset="-122"/>
                <a:ea typeface="黑体" pitchFamily="49" charset="-122"/>
              </a:endParaRPr>
            </a:p>
          </p:txBody>
        </p:sp>
        <p:sp>
          <p:nvSpPr>
            <p:cNvPr id="48" name="任意多边形 47"/>
            <p:cNvSpPr/>
            <p:nvPr/>
          </p:nvSpPr>
          <p:spPr>
            <a:xfrm>
              <a:off x="557298" y="2394187"/>
              <a:ext cx="339884" cy="1049829"/>
            </a:xfrm>
            <a:custGeom>
              <a:avLst/>
              <a:gdLst>
                <a:gd name="connsiteX0" fmla="*/ 0 w 440760"/>
                <a:gd name="connsiteY0" fmla="*/ 1049829 h 1049829"/>
                <a:gd name="connsiteX1" fmla="*/ 220380 w 440760"/>
                <a:gd name="connsiteY1" fmla="*/ 1049829 h 1049829"/>
                <a:gd name="connsiteX2" fmla="*/ 220380 w 440760"/>
                <a:gd name="connsiteY2" fmla="*/ 0 h 1049829"/>
                <a:gd name="connsiteX3" fmla="*/ 440760 w 440760"/>
                <a:gd name="connsiteY3" fmla="*/ 0 h 1049829"/>
              </a:gdLst>
              <a:ahLst/>
              <a:cxnLst>
                <a:cxn ang="0">
                  <a:pos x="connsiteX0" y="connsiteY0"/>
                </a:cxn>
                <a:cxn ang="0">
                  <a:pos x="connsiteX1" y="connsiteY1"/>
                </a:cxn>
                <a:cxn ang="0">
                  <a:pos x="connsiteX2" y="connsiteY2"/>
                </a:cxn>
                <a:cxn ang="0">
                  <a:pos x="connsiteX3" y="connsiteY3"/>
                </a:cxn>
              </a:cxnLst>
              <a:rect l="l" t="t" r="r" b="b"/>
              <a:pathLst>
                <a:path w="440760" h="1049829">
                  <a:moveTo>
                    <a:pt x="0" y="1049829"/>
                  </a:moveTo>
                  <a:lnTo>
                    <a:pt x="220380" y="1049829"/>
                  </a:lnTo>
                  <a:lnTo>
                    <a:pt x="220380" y="0"/>
                  </a:lnTo>
                  <a:lnTo>
                    <a:pt x="440760"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4616" tIns="496451" rIns="204615" bIns="496449" numCol="1" spcCol="1270" anchor="ctr" anchorCtr="0">
              <a:noAutofit/>
            </a:bodyPr>
            <a:lstStyle/>
            <a:p>
              <a:pPr algn="ctr" defTabSz="44450">
                <a:lnSpc>
                  <a:spcPct val="90000"/>
                </a:lnSpc>
                <a:spcAft>
                  <a:spcPct val="35000"/>
                </a:spcAft>
              </a:pPr>
              <a:endParaRPr lang="zh-CN" altLang="en-US" sz="133">
                <a:latin typeface="黑体" pitchFamily="49" charset="-122"/>
                <a:ea typeface="黑体" pitchFamily="49" charset="-122"/>
              </a:endParaRPr>
            </a:p>
          </p:txBody>
        </p:sp>
        <p:sp>
          <p:nvSpPr>
            <p:cNvPr id="49" name="任意多边形 48"/>
            <p:cNvSpPr/>
            <p:nvPr/>
          </p:nvSpPr>
          <p:spPr>
            <a:xfrm rot="16200000">
              <a:off x="-440208" y="3291123"/>
              <a:ext cx="1689239" cy="305782"/>
            </a:xfrm>
            <a:custGeom>
              <a:avLst/>
              <a:gdLst>
                <a:gd name="connsiteX0" fmla="*/ 0 w 1689239"/>
                <a:gd name="connsiteY0" fmla="*/ 0 h 396536"/>
                <a:gd name="connsiteX1" fmla="*/ 1689239 w 1689239"/>
                <a:gd name="connsiteY1" fmla="*/ 0 h 396536"/>
                <a:gd name="connsiteX2" fmla="*/ 1689239 w 1689239"/>
                <a:gd name="connsiteY2" fmla="*/ 396536 h 396536"/>
                <a:gd name="connsiteX3" fmla="*/ 0 w 1689239"/>
                <a:gd name="connsiteY3" fmla="*/ 396536 h 396536"/>
                <a:gd name="connsiteX4" fmla="*/ 0 w 1689239"/>
                <a:gd name="connsiteY4" fmla="*/ 0 h 39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239" h="396536">
                  <a:moveTo>
                    <a:pt x="0" y="0"/>
                  </a:moveTo>
                  <a:lnTo>
                    <a:pt x="1689239" y="0"/>
                  </a:lnTo>
                  <a:lnTo>
                    <a:pt x="1689239" y="396536"/>
                  </a:lnTo>
                  <a:lnTo>
                    <a:pt x="0" y="396536"/>
                  </a:lnTo>
                  <a:lnTo>
                    <a:pt x="0" y="0"/>
                  </a:lnTo>
                  <a:close/>
                </a:path>
              </a:pathLst>
            </a:custGeom>
            <a:solidFill>
              <a:srgbClr val="92D050"/>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vert" wrap="square" lIns="11429" tIns="11431" rIns="11431" bIns="11429" numCol="1" spcCol="1270" anchor="ctr" anchorCtr="0">
              <a:noAutofit/>
            </a:bodyPr>
            <a:lstStyle/>
            <a:p>
              <a:pPr algn="ctr" defTabSz="800040">
                <a:lnSpc>
                  <a:spcPct val="90000"/>
                </a:lnSpc>
                <a:spcAft>
                  <a:spcPct val="35000"/>
                </a:spcAft>
              </a:pPr>
              <a:r>
                <a:rPr lang="zh-CN" altLang="en-US" dirty="0">
                  <a:latin typeface="黑体" pitchFamily="49" charset="-122"/>
                  <a:ea typeface="黑体" pitchFamily="49" charset="-122"/>
                </a:rPr>
                <a:t>七级职员</a:t>
              </a:r>
            </a:p>
          </p:txBody>
        </p:sp>
        <p:sp>
          <p:nvSpPr>
            <p:cNvPr id="50" name="任意多边形 49"/>
            <p:cNvSpPr/>
            <p:nvPr/>
          </p:nvSpPr>
          <p:spPr>
            <a:xfrm>
              <a:off x="897187" y="2058240"/>
              <a:ext cx="394146" cy="671891"/>
            </a:xfrm>
            <a:custGeom>
              <a:avLst/>
              <a:gdLst>
                <a:gd name="connsiteX0" fmla="*/ 0 w 511127"/>
                <a:gd name="connsiteY0" fmla="*/ 0 h 671890"/>
                <a:gd name="connsiteX1" fmla="*/ 511127 w 511127"/>
                <a:gd name="connsiteY1" fmla="*/ 0 h 671890"/>
                <a:gd name="connsiteX2" fmla="*/ 511127 w 511127"/>
                <a:gd name="connsiteY2" fmla="*/ 671890 h 671890"/>
                <a:gd name="connsiteX3" fmla="*/ 0 w 511127"/>
                <a:gd name="connsiteY3" fmla="*/ 671890 h 671890"/>
                <a:gd name="connsiteX4" fmla="*/ 0 w 511127"/>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27" h="671890">
                  <a:moveTo>
                    <a:pt x="0" y="0"/>
                  </a:moveTo>
                  <a:lnTo>
                    <a:pt x="511127" y="0"/>
                  </a:lnTo>
                  <a:lnTo>
                    <a:pt x="511127"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2000"/>
                </a:lnSpc>
                <a:spcAft>
                  <a:spcPct val="35000"/>
                </a:spcAft>
              </a:pPr>
              <a:r>
                <a:rPr lang="zh-CN" altLang="en-US" sz="1400" dirty="0">
                  <a:latin typeface="黑体" pitchFamily="49" charset="-122"/>
                  <a:ea typeface="黑体" pitchFamily="49" charset="-122"/>
                </a:rPr>
                <a:t>年资</a:t>
              </a:r>
              <a:endParaRPr lang="en-US" altLang="zh-CN" sz="1400" dirty="0">
                <a:latin typeface="黑体" pitchFamily="49" charset="-122"/>
                <a:ea typeface="黑体" pitchFamily="49" charset="-122"/>
              </a:endParaRPr>
            </a:p>
            <a:p>
              <a:pPr algn="ctr" defTabSz="622252">
                <a:lnSpc>
                  <a:spcPts val="2000"/>
                </a:lnSpc>
                <a:spcAft>
                  <a:spcPct val="35000"/>
                </a:spcAft>
              </a:pPr>
              <a:r>
                <a:rPr lang="zh-CN" altLang="en-US" sz="1400" dirty="0">
                  <a:latin typeface="黑体" pitchFamily="49" charset="-122"/>
                  <a:ea typeface="黑体" pitchFamily="49" charset="-122"/>
                </a:rPr>
                <a:t>条件</a:t>
              </a:r>
            </a:p>
          </p:txBody>
        </p:sp>
        <p:sp>
          <p:nvSpPr>
            <p:cNvPr id="51" name="任意多边形 50"/>
            <p:cNvSpPr/>
            <p:nvPr/>
          </p:nvSpPr>
          <p:spPr>
            <a:xfrm>
              <a:off x="1631215" y="836712"/>
              <a:ext cx="2796769" cy="671891"/>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1000"/>
                </a:lnSpc>
                <a:spcAft>
                  <a:spcPct val="35000"/>
                </a:spcAft>
              </a:pPr>
              <a:r>
                <a:rPr lang="zh-CN" altLang="en-US" dirty="0">
                  <a:solidFill>
                    <a:srgbClr val="000000"/>
                  </a:solidFill>
                  <a:latin typeface="黑体" pitchFamily="49" charset="-122"/>
                  <a:ea typeface="黑体" pitchFamily="49" charset="-122"/>
                </a:rPr>
                <a:t>现任</a:t>
              </a:r>
              <a:r>
                <a:rPr lang="zh-CN" altLang="en-US" dirty="0">
                  <a:solidFill>
                    <a:srgbClr val="FF0000"/>
                  </a:solidFill>
                  <a:latin typeface="黑体" pitchFamily="49" charset="-122"/>
                  <a:ea typeface="黑体" pitchFamily="49" charset="-122"/>
                </a:rPr>
                <a:t>科级副职</a:t>
              </a:r>
              <a:r>
                <a:rPr lang="en-US" altLang="zh-CN" dirty="0">
                  <a:solidFill>
                    <a:srgbClr val="FF0000"/>
                  </a:solidFill>
                  <a:latin typeface="黑体" pitchFamily="49" charset="-122"/>
                  <a:ea typeface="黑体" pitchFamily="49" charset="-122"/>
                </a:rPr>
                <a:t>3</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及以上</a:t>
              </a:r>
            </a:p>
          </p:txBody>
        </p:sp>
        <p:sp>
          <p:nvSpPr>
            <p:cNvPr id="52" name="任意多边形 51"/>
            <p:cNvSpPr/>
            <p:nvPr/>
          </p:nvSpPr>
          <p:spPr>
            <a:xfrm>
              <a:off x="1631215" y="1713793"/>
              <a:ext cx="2796769" cy="979120"/>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dirty="0">
                  <a:solidFill>
                    <a:srgbClr val="FF0000"/>
                  </a:solidFill>
                  <a:latin typeface="黑体" pitchFamily="49" charset="-122"/>
                  <a:ea typeface="黑体" pitchFamily="49" charset="-122"/>
                </a:rPr>
                <a:t>本科</a:t>
              </a:r>
              <a:r>
                <a:rPr lang="zh-CN" altLang="en-US" dirty="0">
                  <a:solidFill>
                    <a:srgbClr val="000000"/>
                  </a:solidFill>
                  <a:latin typeface="黑体" pitchFamily="49" charset="-122"/>
                  <a:ea typeface="黑体" pitchFamily="49" charset="-122"/>
                </a:rPr>
                <a:t>毕业参加工作</a:t>
              </a:r>
              <a:r>
                <a:rPr lang="zh-CN" altLang="en-US" dirty="0">
                  <a:solidFill>
                    <a:srgbClr val="FF0000"/>
                  </a:solidFill>
                  <a:latin typeface="黑体" pitchFamily="49" charset="-122"/>
                  <a:ea typeface="黑体" pitchFamily="49" charset="-122"/>
                </a:rPr>
                <a:t>满</a:t>
              </a:r>
              <a:r>
                <a:rPr lang="en-US" altLang="zh-CN" dirty="0">
                  <a:solidFill>
                    <a:srgbClr val="FF0000"/>
                  </a:solidFill>
                  <a:latin typeface="黑体" pitchFamily="49" charset="-122"/>
                  <a:ea typeface="黑体" pitchFamily="49" charset="-122"/>
                </a:rPr>
                <a:t>7</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a:t>
              </a:r>
              <a:endParaRPr lang="en-US" altLang="zh-CN" dirty="0">
                <a:solidFill>
                  <a:srgbClr val="000000"/>
                </a:solidFill>
                <a:latin typeface="黑体" pitchFamily="49" charset="-122"/>
                <a:ea typeface="黑体" pitchFamily="49" charset="-122"/>
              </a:endParaRPr>
            </a:p>
            <a:p>
              <a:pPr algn="ctr" defTabSz="488914">
                <a:lnSpc>
                  <a:spcPct val="90000"/>
                </a:lnSpc>
                <a:spcAft>
                  <a:spcPct val="35000"/>
                </a:spcAft>
              </a:pPr>
              <a:r>
                <a:rPr lang="zh-CN" altLang="en-US" dirty="0">
                  <a:solidFill>
                    <a:srgbClr val="FF0000"/>
                  </a:solidFill>
                  <a:latin typeface="黑体" pitchFamily="49" charset="-122"/>
                  <a:ea typeface="黑体" pitchFamily="49" charset="-122"/>
                </a:rPr>
                <a:t>硕士</a:t>
              </a:r>
              <a:r>
                <a:rPr lang="zh-CN" altLang="en-US" dirty="0">
                  <a:solidFill>
                    <a:srgbClr val="000000"/>
                  </a:solidFill>
                  <a:latin typeface="黑体" pitchFamily="49" charset="-122"/>
                  <a:ea typeface="黑体" pitchFamily="49" charset="-122"/>
                </a:rPr>
                <a:t>毕业参加工作</a:t>
              </a:r>
              <a:r>
                <a:rPr lang="zh-CN" altLang="en-US" dirty="0">
                  <a:solidFill>
                    <a:srgbClr val="FF0000"/>
                  </a:solidFill>
                  <a:latin typeface="黑体" pitchFamily="49" charset="-122"/>
                  <a:ea typeface="黑体" pitchFamily="49" charset="-122"/>
                </a:rPr>
                <a:t>满</a:t>
              </a:r>
              <a:r>
                <a:rPr lang="en-US" altLang="zh-CN" dirty="0">
                  <a:solidFill>
                    <a:srgbClr val="FF0000"/>
                  </a:solidFill>
                  <a:latin typeface="黑体" pitchFamily="49" charset="-122"/>
                  <a:ea typeface="黑体" pitchFamily="49" charset="-122"/>
                </a:rPr>
                <a:t>5</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a:t>
              </a:r>
              <a:endParaRPr lang="en-US" altLang="zh-CN" dirty="0">
                <a:solidFill>
                  <a:srgbClr val="000000"/>
                </a:solidFill>
                <a:latin typeface="黑体" pitchFamily="49" charset="-122"/>
                <a:ea typeface="黑体" pitchFamily="49" charset="-122"/>
              </a:endParaRPr>
            </a:p>
            <a:p>
              <a:pPr algn="ctr" defTabSz="488914">
                <a:lnSpc>
                  <a:spcPct val="90000"/>
                </a:lnSpc>
                <a:spcAft>
                  <a:spcPct val="35000"/>
                </a:spcAft>
              </a:pPr>
              <a:r>
                <a:rPr lang="zh-CN" altLang="en-US" dirty="0">
                  <a:solidFill>
                    <a:srgbClr val="FF0000"/>
                  </a:solidFill>
                  <a:latin typeface="黑体" pitchFamily="49" charset="-122"/>
                  <a:ea typeface="黑体" pitchFamily="49" charset="-122"/>
                </a:rPr>
                <a:t>博士</a:t>
              </a:r>
              <a:r>
                <a:rPr lang="zh-CN" altLang="en-US" dirty="0">
                  <a:solidFill>
                    <a:srgbClr val="000000"/>
                  </a:solidFill>
                  <a:latin typeface="黑体" pitchFamily="49" charset="-122"/>
                  <a:ea typeface="黑体" pitchFamily="49" charset="-122"/>
                </a:rPr>
                <a:t>毕业参加工作</a:t>
              </a:r>
              <a:r>
                <a:rPr lang="zh-CN" altLang="en-US" dirty="0">
                  <a:solidFill>
                    <a:srgbClr val="FF0000"/>
                  </a:solidFill>
                  <a:latin typeface="黑体" pitchFamily="49" charset="-122"/>
                  <a:ea typeface="黑体" pitchFamily="49" charset="-122"/>
                </a:rPr>
                <a:t>满</a:t>
              </a:r>
              <a:r>
                <a:rPr lang="en-US" altLang="zh-CN" dirty="0">
                  <a:solidFill>
                    <a:srgbClr val="FF0000"/>
                  </a:solidFill>
                  <a:latin typeface="黑体" pitchFamily="49" charset="-122"/>
                  <a:ea typeface="黑体" pitchFamily="49" charset="-122"/>
                </a:rPr>
                <a:t>2</a:t>
              </a:r>
              <a:r>
                <a:rPr lang="zh-CN" altLang="en-US" dirty="0">
                  <a:solidFill>
                    <a:srgbClr val="FF0000"/>
                  </a:solidFill>
                  <a:latin typeface="黑体" pitchFamily="49" charset="-122"/>
                  <a:ea typeface="黑体" pitchFamily="49" charset="-122"/>
                </a:rPr>
                <a:t>年</a:t>
              </a:r>
            </a:p>
          </p:txBody>
        </p:sp>
        <p:sp>
          <p:nvSpPr>
            <p:cNvPr id="53" name="任意多边形 52"/>
            <p:cNvSpPr/>
            <p:nvPr/>
          </p:nvSpPr>
          <p:spPr>
            <a:xfrm>
              <a:off x="1619673" y="2852936"/>
              <a:ext cx="2808312" cy="1008112"/>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dirty="0">
                  <a:solidFill>
                    <a:srgbClr val="000000"/>
                  </a:solidFill>
                  <a:latin typeface="黑体" pitchFamily="49" charset="-122"/>
                  <a:ea typeface="黑体" pitchFamily="49" charset="-122"/>
                </a:rPr>
                <a:t>非领导职务的</a:t>
              </a:r>
              <a:r>
                <a:rPr lang="zh-CN" altLang="en-US" dirty="0">
                  <a:solidFill>
                    <a:srgbClr val="FF0000"/>
                  </a:solidFill>
                  <a:latin typeface="黑体" pitchFamily="49" charset="-122"/>
                  <a:ea typeface="黑体" pitchFamily="49" charset="-122"/>
                </a:rPr>
                <a:t>八级职员，任职满</a:t>
              </a:r>
              <a:r>
                <a:rPr lang="en-US" altLang="zh-CN" dirty="0">
                  <a:solidFill>
                    <a:srgbClr val="FF0000"/>
                  </a:solidFill>
                  <a:latin typeface="黑体" pitchFamily="49" charset="-122"/>
                  <a:ea typeface="黑体" pitchFamily="49" charset="-122"/>
                </a:rPr>
                <a:t>10</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及以上</a:t>
              </a:r>
              <a:r>
                <a:rPr lang="zh-CN" altLang="en-US" dirty="0">
                  <a:solidFill>
                    <a:srgbClr val="FF0000"/>
                  </a:solidFill>
                  <a:latin typeface="黑体" pitchFamily="49" charset="-122"/>
                  <a:ea typeface="黑体" pitchFamily="49" charset="-122"/>
                </a:rPr>
                <a:t>或任中级</a:t>
              </a:r>
              <a:r>
                <a:rPr lang="zh-CN" altLang="en-US" dirty="0">
                  <a:solidFill>
                    <a:srgbClr val="000000"/>
                  </a:solidFill>
                  <a:latin typeface="黑体" pitchFamily="49" charset="-122"/>
                  <a:ea typeface="黑体" pitchFamily="49" charset="-122"/>
                </a:rPr>
                <a:t>专业技术职务</a:t>
              </a:r>
              <a:r>
                <a:rPr lang="en-US" altLang="zh-CN" dirty="0">
                  <a:solidFill>
                    <a:srgbClr val="FF0000"/>
                  </a:solidFill>
                  <a:latin typeface="黑体" pitchFamily="49" charset="-122"/>
                  <a:ea typeface="黑体" pitchFamily="49" charset="-122"/>
                </a:rPr>
                <a:t>6</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及以上</a:t>
              </a:r>
            </a:p>
          </p:txBody>
        </p:sp>
        <p:sp>
          <p:nvSpPr>
            <p:cNvPr id="54" name="任意多边形 53"/>
            <p:cNvSpPr/>
            <p:nvPr/>
          </p:nvSpPr>
          <p:spPr>
            <a:xfrm>
              <a:off x="928555" y="4509120"/>
              <a:ext cx="403085" cy="671891"/>
            </a:xfrm>
            <a:custGeom>
              <a:avLst/>
              <a:gdLst>
                <a:gd name="connsiteX0" fmla="*/ 0 w 522719"/>
                <a:gd name="connsiteY0" fmla="*/ 0 h 671890"/>
                <a:gd name="connsiteX1" fmla="*/ 522719 w 522719"/>
                <a:gd name="connsiteY1" fmla="*/ 0 h 671890"/>
                <a:gd name="connsiteX2" fmla="*/ 522719 w 522719"/>
                <a:gd name="connsiteY2" fmla="*/ 671890 h 671890"/>
                <a:gd name="connsiteX3" fmla="*/ 0 w 522719"/>
                <a:gd name="connsiteY3" fmla="*/ 671890 h 671890"/>
                <a:gd name="connsiteX4" fmla="*/ 0 w 522719"/>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719" h="671890">
                  <a:moveTo>
                    <a:pt x="0" y="0"/>
                  </a:moveTo>
                  <a:lnTo>
                    <a:pt x="522719" y="0"/>
                  </a:lnTo>
                  <a:lnTo>
                    <a:pt x="522719"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2000"/>
                </a:lnSpc>
                <a:spcAft>
                  <a:spcPct val="35000"/>
                </a:spcAft>
              </a:pPr>
              <a:r>
                <a:rPr lang="zh-CN" altLang="en-US" sz="1400" dirty="0" smtClean="0">
                  <a:latin typeface="黑体" pitchFamily="49" charset="-122"/>
                  <a:ea typeface="黑体" pitchFamily="49" charset="-122"/>
                </a:rPr>
                <a:t>业绩</a:t>
              </a:r>
              <a:endParaRPr lang="en-US" altLang="zh-CN" sz="1400" dirty="0" smtClean="0">
                <a:latin typeface="黑体" pitchFamily="49" charset="-122"/>
                <a:ea typeface="黑体" pitchFamily="49" charset="-122"/>
              </a:endParaRPr>
            </a:p>
            <a:p>
              <a:pPr algn="ctr" defTabSz="622252">
                <a:lnSpc>
                  <a:spcPts val="2000"/>
                </a:lnSpc>
                <a:spcAft>
                  <a:spcPct val="35000"/>
                </a:spcAft>
              </a:pPr>
              <a:r>
                <a:rPr lang="zh-CN" altLang="en-US" sz="1400" dirty="0" smtClean="0">
                  <a:latin typeface="黑体" pitchFamily="49" charset="-122"/>
                  <a:ea typeface="黑体" pitchFamily="49" charset="-122"/>
                </a:rPr>
                <a:t>条件</a:t>
              </a:r>
              <a:endParaRPr lang="zh-CN" altLang="en-US" sz="1400" dirty="0">
                <a:latin typeface="黑体" pitchFamily="49" charset="-122"/>
                <a:ea typeface="黑体" pitchFamily="49" charset="-122"/>
              </a:endParaRPr>
            </a:p>
          </p:txBody>
        </p:sp>
        <p:sp>
          <p:nvSpPr>
            <p:cNvPr id="55" name="任意多边形 54"/>
            <p:cNvSpPr/>
            <p:nvPr/>
          </p:nvSpPr>
          <p:spPr>
            <a:xfrm>
              <a:off x="1619672" y="4005064"/>
              <a:ext cx="2808312" cy="1296144"/>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dirty="0">
                  <a:solidFill>
                    <a:srgbClr val="FF0000"/>
                  </a:solidFill>
                  <a:latin typeface="黑体" pitchFamily="49" charset="-122"/>
                  <a:ea typeface="黑体" pitchFamily="49" charset="-122"/>
                </a:rPr>
                <a:t>近</a:t>
              </a:r>
              <a:r>
                <a:rPr lang="en-US" altLang="zh-CN" dirty="0">
                  <a:solidFill>
                    <a:srgbClr val="FF0000"/>
                  </a:solidFill>
                  <a:latin typeface="黑体" pitchFamily="49" charset="-122"/>
                  <a:ea typeface="黑体" pitchFamily="49" charset="-122"/>
                </a:rPr>
                <a:t>3</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以第一作者在全国性公开发行的刊物或正式出版论文集发表所在工作领域的研究论文</a:t>
              </a:r>
              <a:r>
                <a:rPr lang="en-US" altLang="zh-CN" dirty="0">
                  <a:solidFill>
                    <a:srgbClr val="FF0000"/>
                  </a:solidFill>
                  <a:latin typeface="黑体" pitchFamily="49" charset="-122"/>
                  <a:ea typeface="黑体" pitchFamily="49" charset="-122"/>
                </a:rPr>
                <a:t>2</a:t>
              </a:r>
              <a:r>
                <a:rPr lang="zh-CN" altLang="en-US" dirty="0">
                  <a:solidFill>
                    <a:srgbClr val="FF0000"/>
                  </a:solidFill>
                  <a:latin typeface="黑体" pitchFamily="49" charset="-122"/>
                  <a:ea typeface="黑体" pitchFamily="49" charset="-122"/>
                </a:rPr>
                <a:t>篇及以上</a:t>
              </a:r>
            </a:p>
          </p:txBody>
        </p:sp>
        <p:sp>
          <p:nvSpPr>
            <p:cNvPr id="56" name="任意多边形 55"/>
            <p:cNvSpPr/>
            <p:nvPr/>
          </p:nvSpPr>
          <p:spPr>
            <a:xfrm>
              <a:off x="1619672" y="5517232"/>
              <a:ext cx="2808312" cy="671891"/>
            </a:xfrm>
            <a:custGeom>
              <a:avLst/>
              <a:gdLst>
                <a:gd name="connsiteX0" fmla="*/ 0 w 2203802"/>
                <a:gd name="connsiteY0" fmla="*/ 0 h 671890"/>
                <a:gd name="connsiteX1" fmla="*/ 2203802 w 2203802"/>
                <a:gd name="connsiteY1" fmla="*/ 0 h 671890"/>
                <a:gd name="connsiteX2" fmla="*/ 2203802 w 2203802"/>
                <a:gd name="connsiteY2" fmla="*/ 671890 h 671890"/>
                <a:gd name="connsiteX3" fmla="*/ 0 w 2203802"/>
                <a:gd name="connsiteY3" fmla="*/ 671890 h 671890"/>
                <a:gd name="connsiteX4" fmla="*/ 0 w 2203802"/>
                <a:gd name="connsiteY4" fmla="*/ 0 h 6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802" h="671890">
                  <a:moveTo>
                    <a:pt x="0" y="0"/>
                  </a:moveTo>
                  <a:lnTo>
                    <a:pt x="2203802" y="0"/>
                  </a:lnTo>
                  <a:lnTo>
                    <a:pt x="2203802" y="671890"/>
                  </a:lnTo>
                  <a:lnTo>
                    <a:pt x="0" y="6718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ct val="90000"/>
                </a:lnSpc>
                <a:spcAft>
                  <a:spcPct val="35000"/>
                </a:spcAft>
              </a:pPr>
              <a:r>
                <a:rPr lang="zh-CN" altLang="en-US" dirty="0" smtClean="0">
                  <a:solidFill>
                    <a:srgbClr val="FF0000"/>
                  </a:solidFill>
                  <a:latin typeface="黑体" pitchFamily="49" charset="-122"/>
                  <a:ea typeface="黑体" pitchFamily="49" charset="-122"/>
                </a:rPr>
                <a:t>近</a:t>
              </a:r>
              <a:r>
                <a:rPr lang="en-US" altLang="zh-CN" dirty="0" smtClean="0">
                  <a:solidFill>
                    <a:srgbClr val="FF0000"/>
                  </a:solidFill>
                  <a:latin typeface="黑体" pitchFamily="49" charset="-122"/>
                  <a:ea typeface="黑体" pitchFamily="49" charset="-122"/>
                </a:rPr>
                <a:t>3</a:t>
              </a:r>
              <a:r>
                <a:rPr lang="zh-CN" altLang="en-US" dirty="0" smtClean="0">
                  <a:solidFill>
                    <a:srgbClr val="FF0000"/>
                  </a:solidFill>
                  <a:latin typeface="黑体" pitchFamily="49" charset="-122"/>
                  <a:ea typeface="黑体" pitchFamily="49" charset="-122"/>
                </a:rPr>
                <a:t>年</a:t>
              </a:r>
              <a:r>
                <a:rPr lang="zh-CN" altLang="en-US" dirty="0" smtClean="0">
                  <a:solidFill>
                    <a:srgbClr val="000000"/>
                  </a:solidFill>
                  <a:latin typeface="黑体" pitchFamily="49" charset="-122"/>
                  <a:ea typeface="黑体" pitchFamily="49" charset="-122"/>
                </a:rPr>
                <a:t>参与</a:t>
              </a:r>
              <a:r>
                <a:rPr lang="zh-CN" altLang="en-US" dirty="0">
                  <a:solidFill>
                    <a:srgbClr val="000000"/>
                  </a:solidFill>
                  <a:latin typeface="黑体" pitchFamily="49" charset="-122"/>
                  <a:ea typeface="黑体" pitchFamily="49" charset="-122"/>
                </a:rPr>
                <a:t>制定的</a:t>
              </a:r>
              <a:r>
                <a:rPr lang="zh-CN" altLang="en-US" dirty="0">
                  <a:solidFill>
                    <a:srgbClr val="FF0000"/>
                  </a:solidFill>
                  <a:latin typeface="黑体" pitchFamily="49" charset="-122"/>
                  <a:ea typeface="黑体" pitchFamily="49" charset="-122"/>
                </a:rPr>
                <a:t>管理文件</a:t>
              </a:r>
              <a:r>
                <a:rPr lang="zh-CN" altLang="en-US" dirty="0">
                  <a:solidFill>
                    <a:srgbClr val="000000"/>
                  </a:solidFill>
                  <a:latin typeface="黑体" pitchFamily="49" charset="-122"/>
                  <a:ea typeface="黑体" pitchFamily="49" charset="-122"/>
                </a:rPr>
                <a:t>不少于</a:t>
              </a:r>
              <a:r>
                <a:rPr lang="en-US" altLang="zh-CN" dirty="0">
                  <a:solidFill>
                    <a:srgbClr val="FF0000"/>
                  </a:solidFill>
                  <a:latin typeface="黑体" pitchFamily="49" charset="-122"/>
                  <a:ea typeface="黑体" pitchFamily="49" charset="-122"/>
                </a:rPr>
                <a:t>2</a:t>
              </a:r>
              <a:r>
                <a:rPr lang="zh-CN" altLang="en-US" dirty="0">
                  <a:solidFill>
                    <a:srgbClr val="FF0000"/>
                  </a:solidFill>
                  <a:latin typeface="黑体" pitchFamily="49" charset="-122"/>
                  <a:ea typeface="黑体" pitchFamily="49" charset="-122"/>
                </a:rPr>
                <a:t>份</a:t>
              </a:r>
            </a:p>
          </p:txBody>
        </p:sp>
      </p:grpSp>
    </p:spTree>
    <p:extLst>
      <p:ext uri="{BB962C8B-B14F-4D97-AF65-F5344CB8AC3E}">
        <p14:creationId xmlns:p14="http://schemas.microsoft.com/office/powerpoint/2010/main" val="32415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8</a:t>
            </a:fld>
            <a:endParaRPr lang="en-US" altLang="zh-CN"/>
          </a:p>
        </p:txBody>
      </p:sp>
      <p:sp>
        <p:nvSpPr>
          <p:cNvPr id="5" name="标题 2"/>
          <p:cNvSpPr txBox="1">
            <a:spLocks/>
          </p:cNvSpPr>
          <p:nvPr/>
        </p:nvSpPr>
        <p:spPr>
          <a:xfrm>
            <a:off x="251520" y="197196"/>
            <a:ext cx="8229600" cy="421483"/>
          </a:xfrm>
          <a:prstGeom prst="rect">
            <a:avLst/>
          </a:prstGeom>
        </p:spPr>
        <p:txBody>
          <a:bodyPr/>
          <a:lstStyle/>
          <a:p>
            <a:pPr eaLnBrk="1" fontAlgn="auto" hangingPunct="1">
              <a:spcBef>
                <a:spcPts val="0"/>
              </a:spcBef>
              <a:spcAft>
                <a:spcPts val="0"/>
              </a:spcAft>
              <a:defRPr/>
            </a:pPr>
            <a:r>
              <a:rPr lang="zh-CN" altLang="en-US" sz="2400" dirty="0">
                <a:solidFill>
                  <a:srgbClr val="006600"/>
                </a:solidFill>
                <a:latin typeface="华文楷体" panose="02010600040101010101" pitchFamily="2" charset="-122"/>
                <a:ea typeface="华文楷体" panose="02010600040101010101" pitchFamily="2" charset="-122"/>
                <a:cs typeface="+mj-cs"/>
              </a:rPr>
              <a:t>三、申报条件</a:t>
            </a:r>
            <a:endParaRPr lang="en-US" altLang="zh-CN" sz="2400" dirty="0">
              <a:solidFill>
                <a:srgbClr val="006600"/>
              </a:solidFill>
              <a:latin typeface="华文楷体" panose="02010600040101010101" pitchFamily="2" charset="-122"/>
              <a:ea typeface="华文楷体" panose="02010600040101010101" pitchFamily="2" charset="-122"/>
              <a:cs typeface="+mj-cs"/>
            </a:endParaRPr>
          </a:p>
        </p:txBody>
      </p:sp>
      <p:cxnSp>
        <p:nvCxnSpPr>
          <p:cNvPr id="6" name="直接连接符 5"/>
          <p:cNvCxnSpPr/>
          <p:nvPr/>
        </p:nvCxnSpPr>
        <p:spPr bwMode="auto">
          <a:xfrm>
            <a:off x="484151" y="644691"/>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2" name="组合 1"/>
          <p:cNvGrpSpPr/>
          <p:nvPr/>
        </p:nvGrpSpPr>
        <p:grpSpPr>
          <a:xfrm>
            <a:off x="759838" y="836712"/>
            <a:ext cx="7628586" cy="5328592"/>
            <a:chOff x="111766" y="1244946"/>
            <a:chExt cx="4132844" cy="4047175"/>
          </a:xfrm>
        </p:grpSpPr>
        <p:sp>
          <p:nvSpPr>
            <p:cNvPr id="11" name="任意多边形 10"/>
            <p:cNvSpPr/>
            <p:nvPr/>
          </p:nvSpPr>
          <p:spPr>
            <a:xfrm>
              <a:off x="1179035" y="4325121"/>
              <a:ext cx="203091" cy="812200"/>
            </a:xfrm>
            <a:custGeom>
              <a:avLst/>
              <a:gdLst>
                <a:gd name="connsiteX0" fmla="*/ 0 w 203091"/>
                <a:gd name="connsiteY0" fmla="*/ 0 h 812200"/>
                <a:gd name="connsiteX1" fmla="*/ 101545 w 203091"/>
                <a:gd name="connsiteY1" fmla="*/ 0 h 812200"/>
                <a:gd name="connsiteX2" fmla="*/ 101545 w 203091"/>
                <a:gd name="connsiteY2" fmla="*/ 812200 h 812200"/>
                <a:gd name="connsiteX3" fmla="*/ 203091 w 203091"/>
                <a:gd name="connsiteY3" fmla="*/ 812200 h 812200"/>
              </a:gdLst>
              <a:ahLst/>
              <a:cxnLst>
                <a:cxn ang="0">
                  <a:pos x="connsiteX0" y="connsiteY0"/>
                </a:cxn>
                <a:cxn ang="0">
                  <a:pos x="connsiteX1" y="connsiteY1"/>
                </a:cxn>
                <a:cxn ang="0">
                  <a:pos x="connsiteX2" y="connsiteY2"/>
                </a:cxn>
                <a:cxn ang="0">
                  <a:pos x="connsiteX3" y="connsiteY3"/>
                </a:cxn>
              </a:cxnLst>
              <a:rect l="l" t="t" r="r" b="b"/>
              <a:pathLst>
                <a:path w="203091" h="812200">
                  <a:moveTo>
                    <a:pt x="0" y="0"/>
                  </a:moveTo>
                  <a:lnTo>
                    <a:pt x="101545" y="0"/>
                  </a:lnTo>
                  <a:lnTo>
                    <a:pt x="101545" y="812200"/>
                  </a:lnTo>
                  <a:lnTo>
                    <a:pt x="203091" y="8122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315" tIns="385171" rIns="93316" bIns="385171"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12" name="任意多边形 11"/>
            <p:cNvSpPr/>
            <p:nvPr/>
          </p:nvSpPr>
          <p:spPr>
            <a:xfrm>
              <a:off x="1179035" y="4325124"/>
              <a:ext cx="203091" cy="412756"/>
            </a:xfrm>
            <a:custGeom>
              <a:avLst/>
              <a:gdLst>
                <a:gd name="connsiteX0" fmla="*/ 0 w 203091"/>
                <a:gd name="connsiteY0" fmla="*/ 0 h 412756"/>
                <a:gd name="connsiteX1" fmla="*/ 101545 w 203091"/>
                <a:gd name="connsiteY1" fmla="*/ 0 h 412756"/>
                <a:gd name="connsiteX2" fmla="*/ 101545 w 203091"/>
                <a:gd name="connsiteY2" fmla="*/ 412756 h 412756"/>
                <a:gd name="connsiteX3" fmla="*/ 203091 w 203091"/>
                <a:gd name="connsiteY3" fmla="*/ 412756 h 412756"/>
              </a:gdLst>
              <a:ahLst/>
              <a:cxnLst>
                <a:cxn ang="0">
                  <a:pos x="connsiteX0" y="connsiteY0"/>
                </a:cxn>
                <a:cxn ang="0">
                  <a:pos x="connsiteX1" y="connsiteY1"/>
                </a:cxn>
                <a:cxn ang="0">
                  <a:pos x="connsiteX2" y="connsiteY2"/>
                </a:cxn>
                <a:cxn ang="0">
                  <a:pos x="connsiteX3" y="connsiteY3"/>
                </a:cxn>
              </a:cxnLst>
              <a:rect l="l" t="t" r="r" b="b"/>
              <a:pathLst>
                <a:path w="203091" h="412756">
                  <a:moveTo>
                    <a:pt x="0" y="0"/>
                  </a:moveTo>
                  <a:lnTo>
                    <a:pt x="101545" y="0"/>
                  </a:lnTo>
                  <a:lnTo>
                    <a:pt x="101545" y="412756"/>
                  </a:lnTo>
                  <a:lnTo>
                    <a:pt x="203091" y="41275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2745" tIns="194879" rIns="102747" bIns="194879"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13" name="任意多边形 12"/>
            <p:cNvSpPr/>
            <p:nvPr/>
          </p:nvSpPr>
          <p:spPr>
            <a:xfrm>
              <a:off x="1179035" y="4194937"/>
              <a:ext cx="203091" cy="91440"/>
            </a:xfrm>
            <a:custGeom>
              <a:avLst/>
              <a:gdLst>
                <a:gd name="connsiteX0" fmla="*/ 0 w 203091"/>
                <a:gd name="connsiteY0" fmla="*/ 130183 h 91440"/>
                <a:gd name="connsiteX1" fmla="*/ 101545 w 203091"/>
                <a:gd name="connsiteY1" fmla="*/ 130183 h 91440"/>
                <a:gd name="connsiteX2" fmla="*/ 101545 w 203091"/>
                <a:gd name="connsiteY2" fmla="*/ 45720 h 91440"/>
                <a:gd name="connsiteX3" fmla="*/ 203091 w 203091"/>
                <a:gd name="connsiteY3" fmla="*/ 45720 h 91440"/>
              </a:gdLst>
              <a:ahLst/>
              <a:cxnLst>
                <a:cxn ang="0">
                  <a:pos x="connsiteX0" y="connsiteY0"/>
                </a:cxn>
                <a:cxn ang="0">
                  <a:pos x="connsiteX1" y="connsiteY1"/>
                </a:cxn>
                <a:cxn ang="0">
                  <a:pos x="connsiteX2" y="connsiteY2"/>
                </a:cxn>
                <a:cxn ang="0">
                  <a:pos x="connsiteX3" y="connsiteY3"/>
                </a:cxn>
              </a:cxnLst>
              <a:rect l="l" t="t" r="r" b="b"/>
              <a:pathLst>
                <a:path w="203091" h="91440">
                  <a:moveTo>
                    <a:pt x="0" y="130183"/>
                  </a:moveTo>
                  <a:lnTo>
                    <a:pt x="101545" y="130183"/>
                  </a:lnTo>
                  <a:lnTo>
                    <a:pt x="101545" y="45720"/>
                  </a:lnTo>
                  <a:lnTo>
                    <a:pt x="203091"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8747" tIns="40221" rIns="108748" bIns="40223"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14" name="任意多边形 13"/>
            <p:cNvSpPr/>
            <p:nvPr/>
          </p:nvSpPr>
          <p:spPr>
            <a:xfrm>
              <a:off x="1179035" y="3634406"/>
              <a:ext cx="203091" cy="690715"/>
            </a:xfrm>
            <a:custGeom>
              <a:avLst/>
              <a:gdLst>
                <a:gd name="connsiteX0" fmla="*/ 0 w 203091"/>
                <a:gd name="connsiteY0" fmla="*/ 690714 h 690714"/>
                <a:gd name="connsiteX1" fmla="*/ 101545 w 203091"/>
                <a:gd name="connsiteY1" fmla="*/ 690714 h 690714"/>
                <a:gd name="connsiteX2" fmla="*/ 101545 w 203091"/>
                <a:gd name="connsiteY2" fmla="*/ 0 h 690714"/>
                <a:gd name="connsiteX3" fmla="*/ 203091 w 203091"/>
                <a:gd name="connsiteY3" fmla="*/ 0 h 690714"/>
              </a:gdLst>
              <a:ahLst/>
              <a:cxnLst>
                <a:cxn ang="0">
                  <a:pos x="connsiteX0" y="connsiteY0"/>
                </a:cxn>
                <a:cxn ang="0">
                  <a:pos x="connsiteX1" y="connsiteY1"/>
                </a:cxn>
                <a:cxn ang="0">
                  <a:pos x="connsiteX2" y="connsiteY2"/>
                </a:cxn>
                <a:cxn ang="0">
                  <a:pos x="connsiteX3" y="connsiteY3"/>
                </a:cxn>
              </a:cxnLst>
              <a:rect l="l" t="t" r="r" b="b"/>
              <a:pathLst>
                <a:path w="203091" h="690714">
                  <a:moveTo>
                    <a:pt x="0" y="690714"/>
                  </a:moveTo>
                  <a:lnTo>
                    <a:pt x="101545" y="690714"/>
                  </a:lnTo>
                  <a:lnTo>
                    <a:pt x="101545" y="0"/>
                  </a:lnTo>
                  <a:lnTo>
                    <a:pt x="203091"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6247" tIns="327359" rIns="96248" bIns="327359"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15" name="任意多边形 14"/>
            <p:cNvSpPr/>
            <p:nvPr/>
          </p:nvSpPr>
          <p:spPr>
            <a:xfrm>
              <a:off x="461207" y="3417688"/>
              <a:ext cx="246483" cy="907436"/>
            </a:xfrm>
            <a:custGeom>
              <a:avLst/>
              <a:gdLst>
                <a:gd name="connsiteX0" fmla="*/ 0 w 246483"/>
                <a:gd name="connsiteY0" fmla="*/ 0 h 907436"/>
                <a:gd name="connsiteX1" fmla="*/ 123241 w 246483"/>
                <a:gd name="connsiteY1" fmla="*/ 0 h 907436"/>
                <a:gd name="connsiteX2" fmla="*/ 123241 w 246483"/>
                <a:gd name="connsiteY2" fmla="*/ 907436 h 907436"/>
                <a:gd name="connsiteX3" fmla="*/ 246483 w 246483"/>
                <a:gd name="connsiteY3" fmla="*/ 907436 h 907436"/>
              </a:gdLst>
              <a:ahLst/>
              <a:cxnLst>
                <a:cxn ang="0">
                  <a:pos x="connsiteX0" y="connsiteY0"/>
                </a:cxn>
                <a:cxn ang="0">
                  <a:pos x="connsiteX1" y="connsiteY1"/>
                </a:cxn>
                <a:cxn ang="0">
                  <a:pos x="connsiteX2" y="connsiteY2"/>
                </a:cxn>
                <a:cxn ang="0">
                  <a:pos x="connsiteX3" y="connsiteY3"/>
                </a:cxn>
              </a:cxnLst>
              <a:rect l="l" t="t" r="r" b="b"/>
              <a:pathLst>
                <a:path w="246483" h="907436">
                  <a:moveTo>
                    <a:pt x="0" y="0"/>
                  </a:moveTo>
                  <a:lnTo>
                    <a:pt x="123241" y="0"/>
                  </a:lnTo>
                  <a:lnTo>
                    <a:pt x="123241" y="907436"/>
                  </a:lnTo>
                  <a:lnTo>
                    <a:pt x="246483" y="90743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2435" tIns="430211" rIns="112435" bIns="430211"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16" name="任意多边形 15"/>
            <p:cNvSpPr/>
            <p:nvPr/>
          </p:nvSpPr>
          <p:spPr>
            <a:xfrm>
              <a:off x="1179035" y="2262839"/>
              <a:ext cx="203091" cy="863097"/>
            </a:xfrm>
            <a:custGeom>
              <a:avLst/>
              <a:gdLst>
                <a:gd name="connsiteX0" fmla="*/ 0 w 203091"/>
                <a:gd name="connsiteY0" fmla="*/ 0 h 863097"/>
                <a:gd name="connsiteX1" fmla="*/ 101545 w 203091"/>
                <a:gd name="connsiteY1" fmla="*/ 0 h 863097"/>
                <a:gd name="connsiteX2" fmla="*/ 101545 w 203091"/>
                <a:gd name="connsiteY2" fmla="*/ 863097 h 863097"/>
                <a:gd name="connsiteX3" fmla="*/ 203091 w 203091"/>
                <a:gd name="connsiteY3" fmla="*/ 863097 h 863097"/>
              </a:gdLst>
              <a:ahLst/>
              <a:cxnLst>
                <a:cxn ang="0">
                  <a:pos x="connsiteX0" y="connsiteY0"/>
                </a:cxn>
                <a:cxn ang="0">
                  <a:pos x="connsiteX1" y="connsiteY1"/>
                </a:cxn>
                <a:cxn ang="0">
                  <a:pos x="connsiteX2" y="connsiteY2"/>
                </a:cxn>
                <a:cxn ang="0">
                  <a:pos x="connsiteX3" y="connsiteY3"/>
                </a:cxn>
              </a:cxnLst>
              <a:rect l="l" t="t" r="r" b="b"/>
              <a:pathLst>
                <a:path w="203091" h="863097">
                  <a:moveTo>
                    <a:pt x="0" y="0"/>
                  </a:moveTo>
                  <a:lnTo>
                    <a:pt x="101545" y="0"/>
                  </a:lnTo>
                  <a:lnTo>
                    <a:pt x="101545" y="863097"/>
                  </a:lnTo>
                  <a:lnTo>
                    <a:pt x="203091" y="8630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079" tIns="409383" rIns="92079" bIns="409383"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19" name="任意多边形 18"/>
            <p:cNvSpPr/>
            <p:nvPr/>
          </p:nvSpPr>
          <p:spPr>
            <a:xfrm>
              <a:off x="1179035" y="2262839"/>
              <a:ext cx="203091" cy="377879"/>
            </a:xfrm>
            <a:custGeom>
              <a:avLst/>
              <a:gdLst>
                <a:gd name="connsiteX0" fmla="*/ 0 w 203091"/>
                <a:gd name="connsiteY0" fmla="*/ 0 h 377879"/>
                <a:gd name="connsiteX1" fmla="*/ 101545 w 203091"/>
                <a:gd name="connsiteY1" fmla="*/ 0 h 377879"/>
                <a:gd name="connsiteX2" fmla="*/ 101545 w 203091"/>
                <a:gd name="connsiteY2" fmla="*/ 377879 h 377879"/>
                <a:gd name="connsiteX3" fmla="*/ 203091 w 203091"/>
                <a:gd name="connsiteY3" fmla="*/ 377879 h 377879"/>
              </a:gdLst>
              <a:ahLst/>
              <a:cxnLst>
                <a:cxn ang="0">
                  <a:pos x="connsiteX0" y="connsiteY0"/>
                </a:cxn>
                <a:cxn ang="0">
                  <a:pos x="connsiteX1" y="connsiteY1"/>
                </a:cxn>
                <a:cxn ang="0">
                  <a:pos x="connsiteX2" y="connsiteY2"/>
                </a:cxn>
                <a:cxn ang="0">
                  <a:pos x="connsiteX3" y="connsiteY3"/>
                </a:cxn>
              </a:cxnLst>
              <a:rect l="l" t="t" r="r" b="b"/>
              <a:pathLst>
                <a:path w="203091" h="377879">
                  <a:moveTo>
                    <a:pt x="0" y="0"/>
                  </a:moveTo>
                  <a:lnTo>
                    <a:pt x="101545" y="0"/>
                  </a:lnTo>
                  <a:lnTo>
                    <a:pt x="101545" y="377879"/>
                  </a:lnTo>
                  <a:lnTo>
                    <a:pt x="203091" y="37787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520" tIns="178215" rIns="103523" bIns="178215"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20" name="任意多边形 19"/>
            <p:cNvSpPr/>
            <p:nvPr/>
          </p:nvSpPr>
          <p:spPr>
            <a:xfrm>
              <a:off x="1179035" y="1971114"/>
              <a:ext cx="203091" cy="291723"/>
            </a:xfrm>
            <a:custGeom>
              <a:avLst/>
              <a:gdLst>
                <a:gd name="connsiteX0" fmla="*/ 0 w 203091"/>
                <a:gd name="connsiteY0" fmla="*/ 291723 h 291723"/>
                <a:gd name="connsiteX1" fmla="*/ 101545 w 203091"/>
                <a:gd name="connsiteY1" fmla="*/ 291723 h 291723"/>
                <a:gd name="connsiteX2" fmla="*/ 101545 w 203091"/>
                <a:gd name="connsiteY2" fmla="*/ 0 h 291723"/>
                <a:gd name="connsiteX3" fmla="*/ 203091 w 203091"/>
                <a:gd name="connsiteY3" fmla="*/ 0 h 291723"/>
              </a:gdLst>
              <a:ahLst/>
              <a:cxnLst>
                <a:cxn ang="0">
                  <a:pos x="connsiteX0" y="connsiteY0"/>
                </a:cxn>
                <a:cxn ang="0">
                  <a:pos x="connsiteX1" y="connsiteY1"/>
                </a:cxn>
                <a:cxn ang="0">
                  <a:pos x="connsiteX2" y="connsiteY2"/>
                </a:cxn>
                <a:cxn ang="0">
                  <a:pos x="connsiteX3" y="connsiteY3"/>
                </a:cxn>
              </a:cxnLst>
              <a:rect l="l" t="t" r="r" b="b"/>
              <a:pathLst>
                <a:path w="203091" h="291723">
                  <a:moveTo>
                    <a:pt x="0" y="291723"/>
                  </a:moveTo>
                  <a:lnTo>
                    <a:pt x="101545" y="291723"/>
                  </a:lnTo>
                  <a:lnTo>
                    <a:pt x="101545" y="0"/>
                  </a:lnTo>
                  <a:lnTo>
                    <a:pt x="203091"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5359" tIns="136975" rIns="105360" bIns="136976"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21" name="任意多边形 20"/>
            <p:cNvSpPr/>
            <p:nvPr/>
          </p:nvSpPr>
          <p:spPr>
            <a:xfrm>
              <a:off x="1179035" y="1399741"/>
              <a:ext cx="203091" cy="863097"/>
            </a:xfrm>
            <a:custGeom>
              <a:avLst/>
              <a:gdLst>
                <a:gd name="connsiteX0" fmla="*/ 0 w 203091"/>
                <a:gd name="connsiteY0" fmla="*/ 863097 h 863097"/>
                <a:gd name="connsiteX1" fmla="*/ 101545 w 203091"/>
                <a:gd name="connsiteY1" fmla="*/ 863097 h 863097"/>
                <a:gd name="connsiteX2" fmla="*/ 101545 w 203091"/>
                <a:gd name="connsiteY2" fmla="*/ 0 h 863097"/>
                <a:gd name="connsiteX3" fmla="*/ 203091 w 203091"/>
                <a:gd name="connsiteY3" fmla="*/ 0 h 863097"/>
              </a:gdLst>
              <a:ahLst/>
              <a:cxnLst>
                <a:cxn ang="0">
                  <a:pos x="connsiteX0" y="connsiteY0"/>
                </a:cxn>
                <a:cxn ang="0">
                  <a:pos x="connsiteX1" y="connsiteY1"/>
                </a:cxn>
                <a:cxn ang="0">
                  <a:pos x="connsiteX2" y="connsiteY2"/>
                </a:cxn>
                <a:cxn ang="0">
                  <a:pos x="connsiteX3" y="connsiteY3"/>
                </a:cxn>
              </a:cxnLst>
              <a:rect l="l" t="t" r="r" b="b"/>
              <a:pathLst>
                <a:path w="203091" h="863097">
                  <a:moveTo>
                    <a:pt x="0" y="863097"/>
                  </a:moveTo>
                  <a:lnTo>
                    <a:pt x="101545" y="863097"/>
                  </a:lnTo>
                  <a:lnTo>
                    <a:pt x="101545" y="0"/>
                  </a:lnTo>
                  <a:lnTo>
                    <a:pt x="203091"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079" tIns="409383" rIns="92079" bIns="409383"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22" name="任意多边形 21"/>
            <p:cNvSpPr/>
            <p:nvPr/>
          </p:nvSpPr>
          <p:spPr>
            <a:xfrm>
              <a:off x="461207" y="2262839"/>
              <a:ext cx="246483" cy="1154849"/>
            </a:xfrm>
            <a:custGeom>
              <a:avLst/>
              <a:gdLst>
                <a:gd name="connsiteX0" fmla="*/ 0 w 246483"/>
                <a:gd name="connsiteY0" fmla="*/ 1154849 h 1154849"/>
                <a:gd name="connsiteX1" fmla="*/ 123241 w 246483"/>
                <a:gd name="connsiteY1" fmla="*/ 1154849 h 1154849"/>
                <a:gd name="connsiteX2" fmla="*/ 123241 w 246483"/>
                <a:gd name="connsiteY2" fmla="*/ 0 h 1154849"/>
                <a:gd name="connsiteX3" fmla="*/ 246483 w 246483"/>
                <a:gd name="connsiteY3" fmla="*/ 0 h 1154849"/>
              </a:gdLst>
              <a:ahLst/>
              <a:cxnLst>
                <a:cxn ang="0">
                  <a:pos x="connsiteX0" y="connsiteY0"/>
                </a:cxn>
                <a:cxn ang="0">
                  <a:pos x="connsiteX1" y="connsiteY1"/>
                </a:cxn>
                <a:cxn ang="0">
                  <a:pos x="connsiteX2" y="connsiteY2"/>
                </a:cxn>
                <a:cxn ang="0">
                  <a:pos x="connsiteX3" y="connsiteY3"/>
                </a:cxn>
              </a:cxnLst>
              <a:rect l="l" t="t" r="r" b="b"/>
              <a:pathLst>
                <a:path w="246483" h="1154849">
                  <a:moveTo>
                    <a:pt x="0" y="1154849"/>
                  </a:moveTo>
                  <a:lnTo>
                    <a:pt x="123241" y="1154849"/>
                  </a:lnTo>
                  <a:lnTo>
                    <a:pt x="123241" y="0"/>
                  </a:lnTo>
                  <a:lnTo>
                    <a:pt x="24648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6420" tIns="547903" rIns="106420" bIns="547903" numCol="1" spcCol="1270" anchor="ctr" anchorCtr="0">
              <a:noAutofit/>
            </a:bodyPr>
            <a:lstStyle/>
            <a:p>
              <a:pPr algn="ctr" defTabSz="222234">
                <a:lnSpc>
                  <a:spcPct val="90000"/>
                </a:lnSpc>
                <a:spcAft>
                  <a:spcPct val="35000"/>
                </a:spcAft>
              </a:pPr>
              <a:endParaRPr lang="zh-CN" altLang="en-US">
                <a:latin typeface="黑体" pitchFamily="49" charset="-122"/>
                <a:ea typeface="黑体" pitchFamily="49" charset="-122"/>
              </a:endParaRPr>
            </a:p>
          </p:txBody>
        </p:sp>
        <p:sp>
          <p:nvSpPr>
            <p:cNvPr id="38" name="任意多边形 37"/>
            <p:cNvSpPr/>
            <p:nvPr/>
          </p:nvSpPr>
          <p:spPr>
            <a:xfrm rot="16200000">
              <a:off x="-380518" y="3242964"/>
              <a:ext cx="1334008" cy="349440"/>
            </a:xfrm>
            <a:custGeom>
              <a:avLst/>
              <a:gdLst>
                <a:gd name="connsiteX0" fmla="*/ 0 w 1334008"/>
                <a:gd name="connsiteY0" fmla="*/ 0 h 349440"/>
                <a:gd name="connsiteX1" fmla="*/ 1334008 w 1334008"/>
                <a:gd name="connsiteY1" fmla="*/ 0 h 349440"/>
                <a:gd name="connsiteX2" fmla="*/ 1334008 w 1334008"/>
                <a:gd name="connsiteY2" fmla="*/ 349440 h 349440"/>
                <a:gd name="connsiteX3" fmla="*/ 0 w 1334008"/>
                <a:gd name="connsiteY3" fmla="*/ 349440 h 349440"/>
                <a:gd name="connsiteX4" fmla="*/ 0 w 1334008"/>
                <a:gd name="connsiteY4" fmla="*/ 0 h 349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008" h="349440">
                  <a:moveTo>
                    <a:pt x="0" y="0"/>
                  </a:moveTo>
                  <a:lnTo>
                    <a:pt x="1334008" y="0"/>
                  </a:lnTo>
                  <a:lnTo>
                    <a:pt x="1334008" y="349440"/>
                  </a:lnTo>
                  <a:lnTo>
                    <a:pt x="0" y="349440"/>
                  </a:lnTo>
                  <a:lnTo>
                    <a:pt x="0" y="0"/>
                  </a:lnTo>
                  <a:close/>
                </a:path>
              </a:pathLst>
            </a:custGeom>
            <a:solidFill>
              <a:srgbClr val="FFC000"/>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vert" wrap="square" lIns="11431" tIns="11431" rIns="11431" bIns="11431" numCol="1" spcCol="1270" anchor="ctr" anchorCtr="0">
              <a:noAutofit/>
            </a:bodyPr>
            <a:lstStyle/>
            <a:p>
              <a:pPr algn="ctr" defTabSz="800040">
                <a:lnSpc>
                  <a:spcPct val="90000"/>
                </a:lnSpc>
                <a:spcAft>
                  <a:spcPct val="35000"/>
                </a:spcAft>
              </a:pPr>
              <a:r>
                <a:rPr lang="zh-CN" altLang="en-US" dirty="0">
                  <a:latin typeface="黑体" pitchFamily="49" charset="-122"/>
                  <a:ea typeface="黑体" pitchFamily="49" charset="-122"/>
                </a:rPr>
                <a:t>六级职员</a:t>
              </a:r>
            </a:p>
          </p:txBody>
        </p:sp>
        <p:sp>
          <p:nvSpPr>
            <p:cNvPr id="41" name="任意多边形 40"/>
            <p:cNvSpPr/>
            <p:nvPr/>
          </p:nvSpPr>
          <p:spPr>
            <a:xfrm>
              <a:off x="707689" y="1980708"/>
              <a:ext cx="471344" cy="564256"/>
            </a:xfrm>
            <a:custGeom>
              <a:avLst/>
              <a:gdLst>
                <a:gd name="connsiteX0" fmla="*/ 0 w 471344"/>
                <a:gd name="connsiteY0" fmla="*/ 0 h 564256"/>
                <a:gd name="connsiteX1" fmla="*/ 471344 w 471344"/>
                <a:gd name="connsiteY1" fmla="*/ 0 h 564256"/>
                <a:gd name="connsiteX2" fmla="*/ 471344 w 471344"/>
                <a:gd name="connsiteY2" fmla="*/ 564256 h 564256"/>
                <a:gd name="connsiteX3" fmla="*/ 0 w 471344"/>
                <a:gd name="connsiteY3" fmla="*/ 564256 h 564256"/>
                <a:gd name="connsiteX4" fmla="*/ 0 w 471344"/>
                <a:gd name="connsiteY4" fmla="*/ 0 h 56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344" h="564256">
                  <a:moveTo>
                    <a:pt x="0" y="0"/>
                  </a:moveTo>
                  <a:lnTo>
                    <a:pt x="471344" y="0"/>
                  </a:lnTo>
                  <a:lnTo>
                    <a:pt x="471344" y="564256"/>
                  </a:lnTo>
                  <a:lnTo>
                    <a:pt x="0" y="564256"/>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1800"/>
                </a:lnSpc>
                <a:spcAft>
                  <a:spcPct val="35000"/>
                </a:spcAft>
              </a:pPr>
              <a:r>
                <a:rPr lang="zh-CN" altLang="en-US" dirty="0">
                  <a:latin typeface="黑体" pitchFamily="49" charset="-122"/>
                  <a:ea typeface="黑体" pitchFamily="49" charset="-122"/>
                </a:rPr>
                <a:t>年资</a:t>
              </a:r>
              <a:endParaRPr lang="en-US" altLang="zh-CN" dirty="0">
                <a:latin typeface="黑体" pitchFamily="49" charset="-122"/>
                <a:ea typeface="黑体" pitchFamily="49" charset="-122"/>
              </a:endParaRPr>
            </a:p>
            <a:p>
              <a:pPr algn="ctr" defTabSz="622252">
                <a:lnSpc>
                  <a:spcPts val="1800"/>
                </a:lnSpc>
                <a:spcAft>
                  <a:spcPct val="35000"/>
                </a:spcAft>
              </a:pPr>
              <a:r>
                <a:rPr lang="zh-CN" altLang="en-US" dirty="0">
                  <a:latin typeface="黑体" pitchFamily="49" charset="-122"/>
                  <a:ea typeface="黑体" pitchFamily="49" charset="-122"/>
                </a:rPr>
                <a:t>条件</a:t>
              </a:r>
            </a:p>
          </p:txBody>
        </p:sp>
        <p:sp>
          <p:nvSpPr>
            <p:cNvPr id="60" name="任意多边形 59"/>
            <p:cNvSpPr/>
            <p:nvPr/>
          </p:nvSpPr>
          <p:spPr>
            <a:xfrm>
              <a:off x="1382127" y="1244946"/>
              <a:ext cx="2805483" cy="309591"/>
            </a:xfrm>
            <a:custGeom>
              <a:avLst/>
              <a:gdLst>
                <a:gd name="connsiteX0" fmla="*/ 0 w 2805482"/>
                <a:gd name="connsiteY0" fmla="*/ 0 h 309590"/>
                <a:gd name="connsiteX1" fmla="*/ 2805482 w 2805482"/>
                <a:gd name="connsiteY1" fmla="*/ 0 h 309590"/>
                <a:gd name="connsiteX2" fmla="*/ 2805482 w 2805482"/>
                <a:gd name="connsiteY2" fmla="*/ 309590 h 309590"/>
                <a:gd name="connsiteX3" fmla="*/ 0 w 2805482"/>
                <a:gd name="connsiteY3" fmla="*/ 309590 h 309590"/>
                <a:gd name="connsiteX4" fmla="*/ 0 w 2805482"/>
                <a:gd name="connsiteY4" fmla="*/ 0 h 30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482" h="309590">
                  <a:moveTo>
                    <a:pt x="0" y="0"/>
                  </a:moveTo>
                  <a:lnTo>
                    <a:pt x="2805482" y="0"/>
                  </a:lnTo>
                  <a:lnTo>
                    <a:pt x="2805482" y="309590"/>
                  </a:lnTo>
                  <a:lnTo>
                    <a:pt x="0" y="3095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ct val="90000"/>
                </a:lnSpc>
                <a:spcAft>
                  <a:spcPct val="35000"/>
                </a:spcAft>
              </a:pPr>
              <a:r>
                <a:rPr lang="zh-CN" altLang="en-US" dirty="0">
                  <a:solidFill>
                    <a:srgbClr val="000000"/>
                  </a:solidFill>
                  <a:latin typeface="黑体" pitchFamily="49" charset="-122"/>
                  <a:ea typeface="黑体" pitchFamily="49" charset="-122"/>
                </a:rPr>
                <a:t>现任科级</a:t>
              </a:r>
              <a:r>
                <a:rPr lang="zh-CN" altLang="en-US" dirty="0">
                  <a:solidFill>
                    <a:srgbClr val="FF0000"/>
                  </a:solidFill>
                  <a:latin typeface="黑体" pitchFamily="49" charset="-122"/>
                  <a:ea typeface="黑体" pitchFamily="49" charset="-122"/>
                </a:rPr>
                <a:t>正职</a:t>
              </a:r>
              <a:r>
                <a:rPr lang="en-US" altLang="zh-CN" dirty="0">
                  <a:solidFill>
                    <a:srgbClr val="FF0000"/>
                  </a:solidFill>
                  <a:latin typeface="黑体" pitchFamily="49" charset="-122"/>
                  <a:ea typeface="黑体" pitchFamily="49" charset="-122"/>
                </a:rPr>
                <a:t>8</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及以上</a:t>
              </a:r>
            </a:p>
          </p:txBody>
        </p:sp>
        <p:sp>
          <p:nvSpPr>
            <p:cNvPr id="61" name="任意多边形 60"/>
            <p:cNvSpPr/>
            <p:nvPr/>
          </p:nvSpPr>
          <p:spPr>
            <a:xfrm>
              <a:off x="1382127" y="1631937"/>
              <a:ext cx="2805483" cy="678361"/>
            </a:xfrm>
            <a:custGeom>
              <a:avLst/>
              <a:gdLst>
                <a:gd name="connsiteX0" fmla="*/ 0 w 2805482"/>
                <a:gd name="connsiteY0" fmla="*/ 0 h 678361"/>
                <a:gd name="connsiteX1" fmla="*/ 2805482 w 2805482"/>
                <a:gd name="connsiteY1" fmla="*/ 0 h 678361"/>
                <a:gd name="connsiteX2" fmla="*/ 2805482 w 2805482"/>
                <a:gd name="connsiteY2" fmla="*/ 678361 h 678361"/>
                <a:gd name="connsiteX3" fmla="*/ 0 w 2805482"/>
                <a:gd name="connsiteY3" fmla="*/ 678361 h 678361"/>
                <a:gd name="connsiteX4" fmla="*/ 0 w 2805482"/>
                <a:gd name="connsiteY4" fmla="*/ 0 h 678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482" h="678361">
                  <a:moveTo>
                    <a:pt x="0" y="0"/>
                  </a:moveTo>
                  <a:lnTo>
                    <a:pt x="2805482" y="0"/>
                  </a:lnTo>
                  <a:lnTo>
                    <a:pt x="2805482" y="678361"/>
                  </a:lnTo>
                  <a:lnTo>
                    <a:pt x="0" y="678361"/>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ts val="1000"/>
                </a:lnSpc>
                <a:spcAft>
                  <a:spcPct val="35000"/>
                </a:spcAft>
              </a:pPr>
              <a:r>
                <a:rPr lang="zh-CN" altLang="en-US" sz="1400" dirty="0">
                  <a:solidFill>
                    <a:srgbClr val="000000"/>
                  </a:solidFill>
                  <a:latin typeface="黑体" pitchFamily="49" charset="-122"/>
                  <a:ea typeface="黑体" pitchFamily="49" charset="-122"/>
                </a:rPr>
                <a:t>现任科级</a:t>
              </a:r>
              <a:r>
                <a:rPr lang="zh-CN" altLang="en-US" sz="1400" dirty="0">
                  <a:solidFill>
                    <a:srgbClr val="FF0000"/>
                  </a:solidFill>
                  <a:latin typeface="黑体" pitchFamily="49" charset="-122"/>
                  <a:ea typeface="黑体" pitchFamily="49" charset="-122"/>
                </a:rPr>
                <a:t>正职</a:t>
              </a:r>
              <a:r>
                <a:rPr lang="en-US" altLang="zh-CN" sz="1400" dirty="0">
                  <a:solidFill>
                    <a:srgbClr val="FF0000"/>
                  </a:solidFill>
                  <a:latin typeface="黑体" pitchFamily="49" charset="-122"/>
                  <a:ea typeface="黑体" pitchFamily="49" charset="-122"/>
                </a:rPr>
                <a:t>4</a:t>
              </a:r>
              <a:r>
                <a:rPr lang="zh-CN" altLang="en-US" sz="1400" dirty="0">
                  <a:solidFill>
                    <a:srgbClr val="FF0000"/>
                  </a:solidFill>
                  <a:latin typeface="黑体" pitchFamily="49" charset="-122"/>
                  <a:ea typeface="黑体" pitchFamily="49" charset="-122"/>
                </a:rPr>
                <a:t>年</a:t>
              </a:r>
              <a:r>
                <a:rPr lang="zh-CN" altLang="en-US" sz="1400" dirty="0">
                  <a:solidFill>
                    <a:srgbClr val="000000"/>
                  </a:solidFill>
                  <a:latin typeface="黑体" pitchFamily="49" charset="-122"/>
                  <a:ea typeface="黑体" pitchFamily="49" charset="-122"/>
                </a:rPr>
                <a:t>及以上，</a:t>
              </a:r>
              <a:endParaRPr lang="en-US" altLang="zh-CN" sz="1400" dirty="0">
                <a:solidFill>
                  <a:srgbClr val="000000"/>
                </a:solidFill>
                <a:latin typeface="黑体" pitchFamily="49" charset="-122"/>
                <a:ea typeface="黑体" pitchFamily="49" charset="-122"/>
              </a:endParaRPr>
            </a:p>
            <a:p>
              <a:pPr algn="ctr" defTabSz="488914">
                <a:lnSpc>
                  <a:spcPts val="1000"/>
                </a:lnSpc>
                <a:spcAft>
                  <a:spcPct val="35000"/>
                </a:spcAft>
              </a:pPr>
              <a:r>
                <a:rPr lang="zh-CN" altLang="en-US" sz="1400" dirty="0">
                  <a:solidFill>
                    <a:srgbClr val="FF0000"/>
                  </a:solidFill>
                  <a:latin typeface="黑体" pitchFamily="49" charset="-122"/>
                  <a:ea typeface="黑体" pitchFamily="49" charset="-122"/>
                </a:rPr>
                <a:t>本科</a:t>
              </a:r>
              <a:r>
                <a:rPr lang="zh-CN" altLang="en-US" sz="1400" dirty="0">
                  <a:solidFill>
                    <a:srgbClr val="000000"/>
                  </a:solidFill>
                  <a:latin typeface="黑体" pitchFamily="49" charset="-122"/>
                  <a:ea typeface="黑体" pitchFamily="49" charset="-122"/>
                </a:rPr>
                <a:t>毕业参加工作</a:t>
              </a:r>
              <a:r>
                <a:rPr lang="zh-CN" altLang="en-US" sz="1400" dirty="0">
                  <a:solidFill>
                    <a:srgbClr val="FF0000"/>
                  </a:solidFill>
                  <a:latin typeface="黑体" pitchFamily="49" charset="-122"/>
                  <a:ea typeface="黑体" pitchFamily="49" charset="-122"/>
                </a:rPr>
                <a:t>满</a:t>
              </a:r>
              <a:r>
                <a:rPr lang="en-US" altLang="zh-CN" sz="1400" dirty="0">
                  <a:solidFill>
                    <a:srgbClr val="FF0000"/>
                  </a:solidFill>
                  <a:latin typeface="黑体" pitchFamily="49" charset="-122"/>
                  <a:ea typeface="黑体" pitchFamily="49" charset="-122"/>
                </a:rPr>
                <a:t>10</a:t>
              </a:r>
              <a:r>
                <a:rPr lang="zh-CN" altLang="en-US" sz="1400" dirty="0">
                  <a:solidFill>
                    <a:srgbClr val="FF0000"/>
                  </a:solidFill>
                  <a:latin typeface="黑体" pitchFamily="49" charset="-122"/>
                  <a:ea typeface="黑体" pitchFamily="49" charset="-122"/>
                </a:rPr>
                <a:t>年</a:t>
              </a:r>
              <a:r>
                <a:rPr lang="zh-CN" altLang="en-US" sz="1400" dirty="0">
                  <a:solidFill>
                    <a:srgbClr val="000000"/>
                  </a:solidFill>
                  <a:latin typeface="黑体" pitchFamily="49" charset="-122"/>
                  <a:ea typeface="黑体" pitchFamily="49" charset="-122"/>
                </a:rPr>
                <a:t>、</a:t>
              </a:r>
              <a:endParaRPr lang="en-US" altLang="zh-CN" sz="1400" dirty="0">
                <a:solidFill>
                  <a:srgbClr val="000000"/>
                </a:solidFill>
                <a:latin typeface="黑体" pitchFamily="49" charset="-122"/>
                <a:ea typeface="黑体" pitchFamily="49" charset="-122"/>
              </a:endParaRPr>
            </a:p>
            <a:p>
              <a:pPr algn="ctr" defTabSz="488914">
                <a:lnSpc>
                  <a:spcPts val="1000"/>
                </a:lnSpc>
                <a:spcAft>
                  <a:spcPct val="35000"/>
                </a:spcAft>
              </a:pPr>
              <a:r>
                <a:rPr lang="zh-CN" altLang="en-US" sz="1400" dirty="0">
                  <a:solidFill>
                    <a:srgbClr val="FF0000"/>
                  </a:solidFill>
                  <a:latin typeface="黑体" pitchFamily="49" charset="-122"/>
                  <a:ea typeface="黑体" pitchFamily="49" charset="-122"/>
                </a:rPr>
                <a:t>硕士</a:t>
              </a:r>
              <a:r>
                <a:rPr lang="zh-CN" altLang="en-US" sz="1400" dirty="0">
                  <a:solidFill>
                    <a:srgbClr val="000000"/>
                  </a:solidFill>
                  <a:latin typeface="黑体" pitchFamily="49" charset="-122"/>
                  <a:ea typeface="黑体" pitchFamily="49" charset="-122"/>
                </a:rPr>
                <a:t>毕业参加工作</a:t>
              </a:r>
              <a:r>
                <a:rPr lang="zh-CN" altLang="en-US" sz="1400" dirty="0">
                  <a:solidFill>
                    <a:srgbClr val="FF0000"/>
                  </a:solidFill>
                  <a:latin typeface="黑体" pitchFamily="49" charset="-122"/>
                  <a:ea typeface="黑体" pitchFamily="49" charset="-122"/>
                </a:rPr>
                <a:t>满</a:t>
              </a:r>
              <a:r>
                <a:rPr lang="en-US" altLang="zh-CN" sz="1400" dirty="0">
                  <a:solidFill>
                    <a:srgbClr val="FF0000"/>
                  </a:solidFill>
                  <a:latin typeface="黑体" pitchFamily="49" charset="-122"/>
                  <a:ea typeface="黑体" pitchFamily="49" charset="-122"/>
                </a:rPr>
                <a:t>8</a:t>
              </a:r>
              <a:r>
                <a:rPr lang="zh-CN" altLang="en-US" sz="1400" dirty="0">
                  <a:solidFill>
                    <a:srgbClr val="FF0000"/>
                  </a:solidFill>
                  <a:latin typeface="黑体" pitchFamily="49" charset="-122"/>
                  <a:ea typeface="黑体" pitchFamily="49" charset="-122"/>
                </a:rPr>
                <a:t>年</a:t>
              </a:r>
              <a:r>
                <a:rPr lang="zh-CN" altLang="en-US" sz="1400" dirty="0">
                  <a:solidFill>
                    <a:srgbClr val="000000"/>
                  </a:solidFill>
                  <a:latin typeface="黑体" pitchFamily="49" charset="-122"/>
                  <a:ea typeface="黑体" pitchFamily="49" charset="-122"/>
                </a:rPr>
                <a:t>、</a:t>
              </a:r>
              <a:endParaRPr lang="en-US" altLang="zh-CN" sz="1400" dirty="0">
                <a:solidFill>
                  <a:srgbClr val="000000"/>
                </a:solidFill>
                <a:latin typeface="黑体" pitchFamily="49" charset="-122"/>
                <a:ea typeface="黑体" pitchFamily="49" charset="-122"/>
              </a:endParaRPr>
            </a:p>
            <a:p>
              <a:pPr algn="ctr" defTabSz="488914">
                <a:lnSpc>
                  <a:spcPts val="1000"/>
                </a:lnSpc>
                <a:spcAft>
                  <a:spcPct val="35000"/>
                </a:spcAft>
              </a:pPr>
              <a:r>
                <a:rPr lang="zh-CN" altLang="en-US" sz="1400" dirty="0">
                  <a:solidFill>
                    <a:srgbClr val="FF0000"/>
                  </a:solidFill>
                  <a:latin typeface="黑体" pitchFamily="49" charset="-122"/>
                  <a:ea typeface="黑体" pitchFamily="49" charset="-122"/>
                </a:rPr>
                <a:t>博士</a:t>
              </a:r>
              <a:r>
                <a:rPr lang="zh-CN" altLang="en-US" sz="1400" dirty="0">
                  <a:solidFill>
                    <a:srgbClr val="000000"/>
                  </a:solidFill>
                  <a:latin typeface="黑体" pitchFamily="49" charset="-122"/>
                  <a:ea typeface="黑体" pitchFamily="49" charset="-122"/>
                </a:rPr>
                <a:t>毕业参加工作</a:t>
              </a:r>
              <a:r>
                <a:rPr lang="zh-CN" altLang="en-US" sz="1400" dirty="0">
                  <a:solidFill>
                    <a:srgbClr val="FF0000"/>
                  </a:solidFill>
                  <a:latin typeface="黑体" pitchFamily="49" charset="-122"/>
                  <a:ea typeface="黑体" pitchFamily="49" charset="-122"/>
                </a:rPr>
                <a:t>满</a:t>
              </a:r>
              <a:r>
                <a:rPr lang="en-US" altLang="zh-CN" sz="1400" dirty="0">
                  <a:solidFill>
                    <a:srgbClr val="FF0000"/>
                  </a:solidFill>
                  <a:latin typeface="黑体" pitchFamily="49" charset="-122"/>
                  <a:ea typeface="黑体" pitchFamily="49" charset="-122"/>
                </a:rPr>
                <a:t>5</a:t>
              </a:r>
              <a:r>
                <a:rPr lang="zh-CN" altLang="en-US" sz="1400" dirty="0">
                  <a:solidFill>
                    <a:srgbClr val="FF0000"/>
                  </a:solidFill>
                  <a:latin typeface="黑体" pitchFamily="49" charset="-122"/>
                  <a:ea typeface="黑体" pitchFamily="49" charset="-122"/>
                </a:rPr>
                <a:t>年</a:t>
              </a:r>
            </a:p>
          </p:txBody>
        </p:sp>
        <p:sp>
          <p:nvSpPr>
            <p:cNvPr id="62" name="任意多边形 61"/>
            <p:cNvSpPr/>
            <p:nvPr/>
          </p:nvSpPr>
          <p:spPr>
            <a:xfrm>
              <a:off x="1382131" y="2387690"/>
              <a:ext cx="2839895" cy="506051"/>
            </a:xfrm>
            <a:custGeom>
              <a:avLst/>
              <a:gdLst>
                <a:gd name="connsiteX0" fmla="*/ 0 w 2839895"/>
                <a:gd name="connsiteY0" fmla="*/ 0 h 506050"/>
                <a:gd name="connsiteX1" fmla="*/ 2839895 w 2839895"/>
                <a:gd name="connsiteY1" fmla="*/ 0 h 506050"/>
                <a:gd name="connsiteX2" fmla="*/ 2839895 w 2839895"/>
                <a:gd name="connsiteY2" fmla="*/ 506050 h 506050"/>
                <a:gd name="connsiteX3" fmla="*/ 0 w 2839895"/>
                <a:gd name="connsiteY3" fmla="*/ 506050 h 506050"/>
                <a:gd name="connsiteX4" fmla="*/ 0 w 2839895"/>
                <a:gd name="connsiteY4" fmla="*/ 0 h 50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895" h="506050">
                  <a:moveTo>
                    <a:pt x="0" y="0"/>
                  </a:moveTo>
                  <a:lnTo>
                    <a:pt x="2839895" y="0"/>
                  </a:lnTo>
                  <a:lnTo>
                    <a:pt x="2839895" y="506050"/>
                  </a:lnTo>
                  <a:lnTo>
                    <a:pt x="0" y="50605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ts val="1800"/>
                </a:lnSpc>
                <a:spcAft>
                  <a:spcPct val="35000"/>
                </a:spcAft>
              </a:pPr>
              <a:r>
                <a:rPr lang="zh-CN" altLang="en-US" dirty="0">
                  <a:solidFill>
                    <a:srgbClr val="000000"/>
                  </a:solidFill>
                  <a:latin typeface="黑体" pitchFamily="49" charset="-122"/>
                  <a:ea typeface="黑体" pitchFamily="49" charset="-122"/>
                </a:rPr>
                <a:t>非领导职务的</a:t>
              </a:r>
              <a:r>
                <a:rPr lang="zh-CN" altLang="en-US" dirty="0">
                  <a:solidFill>
                    <a:srgbClr val="FF0000"/>
                  </a:solidFill>
                  <a:latin typeface="黑体" pitchFamily="49" charset="-122"/>
                  <a:ea typeface="黑体" pitchFamily="49" charset="-122"/>
                </a:rPr>
                <a:t>七级职员满</a:t>
              </a:r>
              <a:r>
                <a:rPr lang="en-US" altLang="zh-CN" dirty="0">
                  <a:solidFill>
                    <a:srgbClr val="FF0000"/>
                  </a:solidFill>
                  <a:latin typeface="黑体" pitchFamily="49" charset="-122"/>
                  <a:ea typeface="黑体" pitchFamily="49" charset="-122"/>
                </a:rPr>
                <a:t>10</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a:t>
              </a:r>
              <a:r>
                <a:rPr lang="zh-CN" altLang="en-US" dirty="0">
                  <a:solidFill>
                    <a:srgbClr val="FF0000"/>
                  </a:solidFill>
                  <a:latin typeface="黑体" pitchFamily="49" charset="-122"/>
                  <a:ea typeface="黑体" pitchFamily="49" charset="-122"/>
                </a:rPr>
                <a:t>同时具备中级及以上专业技术职务</a:t>
              </a:r>
              <a:r>
                <a:rPr lang="en-US" altLang="zh-CN" dirty="0">
                  <a:solidFill>
                    <a:srgbClr val="FF0000"/>
                  </a:solidFill>
                  <a:latin typeface="黑体" pitchFamily="49" charset="-122"/>
                  <a:ea typeface="黑体" pitchFamily="49" charset="-122"/>
                </a:rPr>
                <a:t>18</a:t>
              </a:r>
              <a:r>
                <a:rPr lang="zh-CN" altLang="en-US" dirty="0">
                  <a:solidFill>
                    <a:srgbClr val="000000"/>
                  </a:solidFill>
                  <a:latin typeface="黑体" pitchFamily="49" charset="-122"/>
                  <a:ea typeface="黑体" pitchFamily="49" charset="-122"/>
                </a:rPr>
                <a:t>年及以上（可折算）</a:t>
              </a:r>
              <a:endParaRPr lang="en-US" altLang="zh-CN" dirty="0">
                <a:solidFill>
                  <a:srgbClr val="000000"/>
                </a:solidFill>
                <a:latin typeface="黑体" pitchFamily="49" charset="-122"/>
                <a:ea typeface="黑体" pitchFamily="49" charset="-122"/>
              </a:endParaRPr>
            </a:p>
          </p:txBody>
        </p:sp>
        <p:sp>
          <p:nvSpPr>
            <p:cNvPr id="63" name="任意多边形 62"/>
            <p:cNvSpPr/>
            <p:nvPr/>
          </p:nvSpPr>
          <p:spPr>
            <a:xfrm>
              <a:off x="1382127" y="2971140"/>
              <a:ext cx="2829803" cy="309591"/>
            </a:xfrm>
            <a:custGeom>
              <a:avLst/>
              <a:gdLst>
                <a:gd name="connsiteX0" fmla="*/ 0 w 2829802"/>
                <a:gd name="connsiteY0" fmla="*/ 0 h 309590"/>
                <a:gd name="connsiteX1" fmla="*/ 2829802 w 2829802"/>
                <a:gd name="connsiteY1" fmla="*/ 0 h 309590"/>
                <a:gd name="connsiteX2" fmla="*/ 2829802 w 2829802"/>
                <a:gd name="connsiteY2" fmla="*/ 309590 h 309590"/>
                <a:gd name="connsiteX3" fmla="*/ 0 w 2829802"/>
                <a:gd name="connsiteY3" fmla="*/ 309590 h 309590"/>
                <a:gd name="connsiteX4" fmla="*/ 0 w 2829802"/>
                <a:gd name="connsiteY4" fmla="*/ 0 h 30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802" h="309590">
                  <a:moveTo>
                    <a:pt x="0" y="0"/>
                  </a:moveTo>
                  <a:lnTo>
                    <a:pt x="2829802" y="0"/>
                  </a:lnTo>
                  <a:lnTo>
                    <a:pt x="2829802" y="309590"/>
                  </a:lnTo>
                  <a:lnTo>
                    <a:pt x="0" y="3095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ct val="90000"/>
                </a:lnSpc>
                <a:spcAft>
                  <a:spcPct val="35000"/>
                </a:spcAft>
              </a:pPr>
              <a:r>
                <a:rPr lang="zh-CN" altLang="en-US" dirty="0">
                  <a:solidFill>
                    <a:srgbClr val="000000"/>
                  </a:solidFill>
                  <a:latin typeface="黑体" pitchFamily="49" charset="-122"/>
                  <a:ea typeface="黑体" pitchFamily="49" charset="-122"/>
                </a:rPr>
                <a:t>具有</a:t>
              </a:r>
              <a:r>
                <a:rPr lang="zh-CN" altLang="en-US" dirty="0">
                  <a:solidFill>
                    <a:srgbClr val="FF0000"/>
                  </a:solidFill>
                  <a:latin typeface="黑体" pitchFamily="49" charset="-122"/>
                  <a:ea typeface="黑体" pitchFamily="49" charset="-122"/>
                </a:rPr>
                <a:t>高级</a:t>
              </a:r>
              <a:r>
                <a:rPr lang="zh-CN" altLang="en-US" dirty="0">
                  <a:solidFill>
                    <a:srgbClr val="000000"/>
                  </a:solidFill>
                  <a:latin typeface="黑体" pitchFamily="49" charset="-122"/>
                  <a:ea typeface="黑体" pitchFamily="49" charset="-122"/>
                </a:rPr>
                <a:t>专业技术职务</a:t>
              </a:r>
            </a:p>
          </p:txBody>
        </p:sp>
        <p:sp>
          <p:nvSpPr>
            <p:cNvPr id="64" name="任意多边形 63"/>
            <p:cNvSpPr/>
            <p:nvPr/>
          </p:nvSpPr>
          <p:spPr>
            <a:xfrm>
              <a:off x="707689" y="4061697"/>
              <a:ext cx="471344" cy="526848"/>
            </a:xfrm>
            <a:custGeom>
              <a:avLst/>
              <a:gdLst>
                <a:gd name="connsiteX0" fmla="*/ 0 w 471344"/>
                <a:gd name="connsiteY0" fmla="*/ 0 h 526848"/>
                <a:gd name="connsiteX1" fmla="*/ 471344 w 471344"/>
                <a:gd name="connsiteY1" fmla="*/ 0 h 526848"/>
                <a:gd name="connsiteX2" fmla="*/ 471344 w 471344"/>
                <a:gd name="connsiteY2" fmla="*/ 526848 h 526848"/>
                <a:gd name="connsiteX3" fmla="*/ 0 w 471344"/>
                <a:gd name="connsiteY3" fmla="*/ 526848 h 526848"/>
                <a:gd name="connsiteX4" fmla="*/ 0 w 471344"/>
                <a:gd name="connsiteY4" fmla="*/ 0 h 526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344" h="526848">
                  <a:moveTo>
                    <a:pt x="0" y="0"/>
                  </a:moveTo>
                  <a:lnTo>
                    <a:pt x="471344" y="0"/>
                  </a:lnTo>
                  <a:lnTo>
                    <a:pt x="471344" y="526848"/>
                  </a:lnTo>
                  <a:lnTo>
                    <a:pt x="0" y="526848"/>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1500"/>
                </a:lnSpc>
                <a:spcAft>
                  <a:spcPct val="35000"/>
                </a:spcAft>
              </a:pPr>
              <a:r>
                <a:rPr lang="zh-CN" altLang="en-US" dirty="0">
                  <a:latin typeface="黑体" pitchFamily="49" charset="-122"/>
                  <a:ea typeface="黑体" pitchFamily="49" charset="-122"/>
                </a:rPr>
                <a:t>业绩</a:t>
              </a:r>
              <a:endParaRPr lang="en-US" altLang="zh-CN" dirty="0">
                <a:latin typeface="黑体" pitchFamily="49" charset="-122"/>
                <a:ea typeface="黑体" pitchFamily="49" charset="-122"/>
              </a:endParaRPr>
            </a:p>
            <a:p>
              <a:pPr algn="ctr" defTabSz="622252">
                <a:lnSpc>
                  <a:spcPts val="1500"/>
                </a:lnSpc>
                <a:spcAft>
                  <a:spcPct val="35000"/>
                </a:spcAft>
              </a:pPr>
              <a:r>
                <a:rPr lang="zh-CN" altLang="en-US" dirty="0">
                  <a:latin typeface="黑体" pitchFamily="49" charset="-122"/>
                  <a:ea typeface="黑体" pitchFamily="49" charset="-122"/>
                </a:rPr>
                <a:t>条件</a:t>
              </a:r>
            </a:p>
          </p:txBody>
        </p:sp>
        <p:sp>
          <p:nvSpPr>
            <p:cNvPr id="65" name="任意多边形 64"/>
            <p:cNvSpPr/>
            <p:nvPr/>
          </p:nvSpPr>
          <p:spPr>
            <a:xfrm>
              <a:off x="1382127" y="3358126"/>
              <a:ext cx="2829803" cy="552563"/>
            </a:xfrm>
            <a:custGeom>
              <a:avLst/>
              <a:gdLst>
                <a:gd name="connsiteX0" fmla="*/ 0 w 2829802"/>
                <a:gd name="connsiteY0" fmla="*/ 0 h 552562"/>
                <a:gd name="connsiteX1" fmla="*/ 2829802 w 2829802"/>
                <a:gd name="connsiteY1" fmla="*/ 0 h 552562"/>
                <a:gd name="connsiteX2" fmla="*/ 2829802 w 2829802"/>
                <a:gd name="connsiteY2" fmla="*/ 552562 h 552562"/>
                <a:gd name="connsiteX3" fmla="*/ 0 w 2829802"/>
                <a:gd name="connsiteY3" fmla="*/ 552562 h 552562"/>
                <a:gd name="connsiteX4" fmla="*/ 0 w 2829802"/>
                <a:gd name="connsiteY4" fmla="*/ 0 h 552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802" h="552562">
                  <a:moveTo>
                    <a:pt x="0" y="0"/>
                  </a:moveTo>
                  <a:lnTo>
                    <a:pt x="2829802" y="0"/>
                  </a:lnTo>
                  <a:lnTo>
                    <a:pt x="2829802" y="552562"/>
                  </a:lnTo>
                  <a:lnTo>
                    <a:pt x="0" y="552562"/>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dirty="0">
                  <a:solidFill>
                    <a:srgbClr val="FF0000"/>
                  </a:solidFill>
                  <a:latin typeface="黑体" pitchFamily="49" charset="-122"/>
                  <a:ea typeface="黑体" pitchFamily="49" charset="-122"/>
                </a:rPr>
                <a:t> 近</a:t>
              </a:r>
              <a:r>
                <a:rPr lang="en-US" altLang="zh-CN" dirty="0">
                  <a:solidFill>
                    <a:srgbClr val="FF0000"/>
                  </a:solidFill>
                  <a:latin typeface="黑体" pitchFamily="49" charset="-122"/>
                  <a:ea typeface="黑体" pitchFamily="49" charset="-122"/>
                </a:rPr>
                <a:t>5</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个人获省部级及以上奖</a:t>
              </a:r>
              <a:r>
                <a:rPr lang="en-US" altLang="zh-CN" dirty="0">
                  <a:solidFill>
                    <a:srgbClr val="000000"/>
                  </a:solidFill>
                  <a:latin typeface="黑体" pitchFamily="49" charset="-122"/>
                  <a:ea typeface="黑体" pitchFamily="49" charset="-122"/>
                </a:rPr>
                <a:t>1</a:t>
              </a:r>
              <a:r>
                <a:rPr lang="zh-CN" altLang="en-US" dirty="0">
                  <a:solidFill>
                    <a:srgbClr val="000000"/>
                  </a:solidFill>
                  <a:latin typeface="黑体" pitchFamily="49" charset="-122"/>
                  <a:ea typeface="黑体" pitchFamily="49" charset="-122"/>
                </a:rPr>
                <a:t>项或局级一、二等</a:t>
              </a:r>
              <a:r>
                <a:rPr lang="zh-CN" altLang="en-US" dirty="0">
                  <a:solidFill>
                    <a:srgbClr val="FF0000"/>
                  </a:solidFill>
                  <a:latin typeface="黑体" pitchFamily="49" charset="-122"/>
                  <a:ea typeface="黑体" pitchFamily="49" charset="-122"/>
                </a:rPr>
                <a:t>奖</a:t>
              </a:r>
              <a:r>
                <a:rPr lang="en-US" altLang="zh-CN" dirty="0">
                  <a:solidFill>
                    <a:srgbClr val="FF0000"/>
                  </a:solidFill>
                  <a:latin typeface="黑体" pitchFamily="49" charset="-122"/>
                  <a:ea typeface="黑体" pitchFamily="49" charset="-122"/>
                </a:rPr>
                <a:t>1</a:t>
              </a:r>
              <a:r>
                <a:rPr lang="zh-CN" altLang="en-US" dirty="0">
                  <a:solidFill>
                    <a:srgbClr val="FF0000"/>
                  </a:solidFill>
                  <a:latin typeface="黑体" pitchFamily="49" charset="-122"/>
                  <a:ea typeface="黑体" pitchFamily="49" charset="-122"/>
                </a:rPr>
                <a:t>项</a:t>
              </a:r>
              <a:r>
                <a:rPr lang="zh-CN" altLang="en-US" dirty="0">
                  <a:solidFill>
                    <a:srgbClr val="000000"/>
                  </a:solidFill>
                  <a:latin typeface="黑体" pitchFamily="49" charset="-122"/>
                  <a:ea typeface="黑体" pitchFamily="49" charset="-122"/>
                </a:rPr>
                <a:t>或校级一、二等奖</a:t>
              </a:r>
              <a:r>
                <a:rPr lang="en-US" altLang="zh-CN" dirty="0">
                  <a:solidFill>
                    <a:srgbClr val="000000"/>
                  </a:solidFill>
                  <a:latin typeface="黑体" pitchFamily="49" charset="-122"/>
                  <a:ea typeface="黑体" pitchFamily="49" charset="-122"/>
                </a:rPr>
                <a:t>1</a:t>
              </a:r>
              <a:r>
                <a:rPr lang="zh-CN" altLang="en-US" dirty="0">
                  <a:solidFill>
                    <a:srgbClr val="000000"/>
                  </a:solidFill>
                  <a:latin typeface="黑体" pitchFamily="49" charset="-122"/>
                  <a:ea typeface="黑体" pitchFamily="49" charset="-122"/>
                </a:rPr>
                <a:t>项</a:t>
              </a:r>
            </a:p>
          </p:txBody>
        </p:sp>
        <p:sp>
          <p:nvSpPr>
            <p:cNvPr id="66" name="任意多边形 65"/>
            <p:cNvSpPr/>
            <p:nvPr/>
          </p:nvSpPr>
          <p:spPr>
            <a:xfrm>
              <a:off x="1382131" y="3988091"/>
              <a:ext cx="2862479" cy="505143"/>
            </a:xfrm>
            <a:custGeom>
              <a:avLst/>
              <a:gdLst>
                <a:gd name="connsiteX0" fmla="*/ 0 w 2862479"/>
                <a:gd name="connsiteY0" fmla="*/ 0 h 505143"/>
                <a:gd name="connsiteX1" fmla="*/ 2862479 w 2862479"/>
                <a:gd name="connsiteY1" fmla="*/ 0 h 505143"/>
                <a:gd name="connsiteX2" fmla="*/ 2862479 w 2862479"/>
                <a:gd name="connsiteY2" fmla="*/ 505143 h 505143"/>
                <a:gd name="connsiteX3" fmla="*/ 0 w 2862479"/>
                <a:gd name="connsiteY3" fmla="*/ 505143 h 505143"/>
                <a:gd name="connsiteX4" fmla="*/ 0 w 2862479"/>
                <a:gd name="connsiteY4" fmla="*/ 0 h 50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479" h="505143">
                  <a:moveTo>
                    <a:pt x="0" y="0"/>
                  </a:moveTo>
                  <a:lnTo>
                    <a:pt x="2862479" y="0"/>
                  </a:lnTo>
                  <a:lnTo>
                    <a:pt x="2862479" y="505143"/>
                  </a:lnTo>
                  <a:lnTo>
                    <a:pt x="0" y="505143"/>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dirty="0">
                  <a:solidFill>
                    <a:srgbClr val="FF0000"/>
                  </a:solidFill>
                  <a:latin typeface="黑体" pitchFamily="49" charset="-122"/>
                  <a:ea typeface="黑体" pitchFamily="49" charset="-122"/>
                </a:rPr>
                <a:t>近</a:t>
              </a:r>
              <a:r>
                <a:rPr lang="en-US" altLang="zh-CN" dirty="0">
                  <a:solidFill>
                    <a:srgbClr val="FF0000"/>
                  </a:solidFill>
                  <a:latin typeface="黑体" pitchFamily="49" charset="-122"/>
                  <a:ea typeface="黑体" pitchFamily="49" charset="-122"/>
                </a:rPr>
                <a:t>5</a:t>
              </a:r>
              <a:r>
                <a:rPr lang="zh-CN" altLang="en-US" dirty="0">
                  <a:solidFill>
                    <a:srgbClr val="FF0000"/>
                  </a:solidFill>
                  <a:latin typeface="黑体" pitchFamily="49" charset="-122"/>
                  <a:ea typeface="黑体" pitchFamily="49" charset="-122"/>
                </a:rPr>
                <a:t>年</a:t>
              </a:r>
              <a:r>
                <a:rPr lang="zh-CN" altLang="en-US" dirty="0">
                  <a:solidFill>
                    <a:srgbClr val="000000"/>
                  </a:solidFill>
                  <a:latin typeface="黑体" pitchFamily="49" charset="-122"/>
                  <a:ea typeface="黑体" pitchFamily="49" charset="-122"/>
                </a:rPr>
                <a:t>被评为省部级及以上先进个人</a:t>
              </a:r>
              <a:r>
                <a:rPr lang="en-US" altLang="zh-CN" dirty="0">
                  <a:solidFill>
                    <a:srgbClr val="000000"/>
                  </a:solidFill>
                  <a:latin typeface="黑体" pitchFamily="49" charset="-122"/>
                  <a:ea typeface="黑体" pitchFamily="49" charset="-122"/>
                </a:rPr>
                <a:t>1</a:t>
              </a:r>
              <a:r>
                <a:rPr lang="zh-CN" altLang="en-US" dirty="0">
                  <a:solidFill>
                    <a:srgbClr val="000000"/>
                  </a:solidFill>
                  <a:latin typeface="黑体" pitchFamily="49" charset="-122"/>
                  <a:ea typeface="黑体" pitchFamily="49" charset="-122"/>
                </a:rPr>
                <a:t>次或局级</a:t>
              </a:r>
              <a:r>
                <a:rPr lang="zh-CN" altLang="en-US" dirty="0">
                  <a:solidFill>
                    <a:srgbClr val="FF0000"/>
                  </a:solidFill>
                  <a:latin typeface="黑体" pitchFamily="49" charset="-122"/>
                  <a:ea typeface="黑体" pitchFamily="49" charset="-122"/>
                </a:rPr>
                <a:t>个人表彰</a:t>
              </a:r>
              <a:r>
                <a:rPr lang="en-US" altLang="zh-CN" dirty="0">
                  <a:solidFill>
                    <a:srgbClr val="000000"/>
                  </a:solidFill>
                  <a:latin typeface="黑体" pitchFamily="49" charset="-122"/>
                  <a:ea typeface="黑体" pitchFamily="49" charset="-122"/>
                </a:rPr>
                <a:t>1</a:t>
              </a:r>
              <a:r>
                <a:rPr lang="zh-CN" altLang="en-US" dirty="0">
                  <a:solidFill>
                    <a:srgbClr val="000000"/>
                  </a:solidFill>
                  <a:latin typeface="黑体" pitchFamily="49" charset="-122"/>
                  <a:ea typeface="黑体" pitchFamily="49" charset="-122"/>
                </a:rPr>
                <a:t>次或校级个人表彰</a:t>
              </a:r>
              <a:r>
                <a:rPr lang="en-US" altLang="zh-CN" dirty="0">
                  <a:solidFill>
                    <a:srgbClr val="000000"/>
                  </a:solidFill>
                  <a:latin typeface="黑体" pitchFamily="49" charset="-122"/>
                  <a:ea typeface="黑体" pitchFamily="49" charset="-122"/>
                </a:rPr>
                <a:t>1</a:t>
              </a:r>
              <a:r>
                <a:rPr lang="zh-CN" altLang="en-US" dirty="0">
                  <a:solidFill>
                    <a:srgbClr val="000000"/>
                  </a:solidFill>
                  <a:latin typeface="黑体" pitchFamily="49" charset="-122"/>
                  <a:ea typeface="黑体" pitchFamily="49" charset="-122"/>
                </a:rPr>
                <a:t>次</a:t>
              </a:r>
            </a:p>
          </p:txBody>
        </p:sp>
        <p:sp>
          <p:nvSpPr>
            <p:cNvPr id="67" name="任意多边形 66"/>
            <p:cNvSpPr/>
            <p:nvPr/>
          </p:nvSpPr>
          <p:spPr>
            <a:xfrm>
              <a:off x="1382131" y="4570632"/>
              <a:ext cx="2862479" cy="334503"/>
            </a:xfrm>
            <a:custGeom>
              <a:avLst/>
              <a:gdLst>
                <a:gd name="connsiteX0" fmla="*/ 0 w 2862479"/>
                <a:gd name="connsiteY0" fmla="*/ 0 h 334503"/>
                <a:gd name="connsiteX1" fmla="*/ 2862479 w 2862479"/>
                <a:gd name="connsiteY1" fmla="*/ 0 h 334503"/>
                <a:gd name="connsiteX2" fmla="*/ 2862479 w 2862479"/>
                <a:gd name="connsiteY2" fmla="*/ 334503 h 334503"/>
                <a:gd name="connsiteX3" fmla="*/ 0 w 2862479"/>
                <a:gd name="connsiteY3" fmla="*/ 334503 h 334503"/>
                <a:gd name="connsiteX4" fmla="*/ 0 w 2862479"/>
                <a:gd name="connsiteY4" fmla="*/ 0 h 33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479" h="334503">
                  <a:moveTo>
                    <a:pt x="0" y="0"/>
                  </a:moveTo>
                  <a:lnTo>
                    <a:pt x="2862479" y="0"/>
                  </a:lnTo>
                  <a:lnTo>
                    <a:pt x="2862479" y="334503"/>
                  </a:lnTo>
                  <a:lnTo>
                    <a:pt x="0" y="334503"/>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dirty="0">
                  <a:solidFill>
                    <a:srgbClr val="FF0000"/>
                  </a:solidFill>
                  <a:latin typeface="黑体" pitchFamily="49" charset="-122"/>
                  <a:ea typeface="黑体" pitchFamily="49" charset="-122"/>
                </a:rPr>
                <a:t>近</a:t>
              </a:r>
              <a:r>
                <a:rPr lang="en-US" altLang="zh-CN" dirty="0">
                  <a:solidFill>
                    <a:srgbClr val="FF0000"/>
                  </a:solidFill>
                  <a:latin typeface="黑体" pitchFamily="49" charset="-122"/>
                  <a:ea typeface="黑体" pitchFamily="49" charset="-122"/>
                </a:rPr>
                <a:t>3</a:t>
              </a:r>
              <a:r>
                <a:rPr lang="zh-CN" altLang="en-US" dirty="0">
                  <a:solidFill>
                    <a:srgbClr val="FF0000"/>
                  </a:solidFill>
                  <a:latin typeface="黑体" pitchFamily="49" charset="-122"/>
                  <a:ea typeface="黑体" pitchFamily="49" charset="-122"/>
                </a:rPr>
                <a:t>年公开发表</a:t>
              </a:r>
              <a:r>
                <a:rPr lang="zh-CN" altLang="en-US" dirty="0">
                  <a:solidFill>
                    <a:schemeClr val="tx2"/>
                  </a:solidFill>
                  <a:latin typeface="黑体" pitchFamily="49" charset="-122"/>
                  <a:ea typeface="黑体" pitchFamily="49" charset="-122"/>
                </a:rPr>
                <a:t>论文</a:t>
              </a:r>
              <a:r>
                <a:rPr lang="zh-CN" altLang="en-US" dirty="0">
                  <a:solidFill>
                    <a:srgbClr val="000000"/>
                  </a:solidFill>
                  <a:latin typeface="黑体" pitchFamily="49" charset="-122"/>
                  <a:ea typeface="黑体" pitchFamily="49" charset="-122"/>
                </a:rPr>
                <a:t>、专著或课题</a:t>
              </a:r>
              <a:r>
                <a:rPr lang="en-US" altLang="zh-CN" dirty="0">
                  <a:solidFill>
                    <a:srgbClr val="FF0000"/>
                  </a:solidFill>
                  <a:latin typeface="黑体" pitchFamily="49" charset="-122"/>
                  <a:ea typeface="黑体" pitchFamily="49" charset="-122"/>
                </a:rPr>
                <a:t>3</a:t>
              </a:r>
              <a:r>
                <a:rPr lang="zh-CN" altLang="en-US" dirty="0">
                  <a:solidFill>
                    <a:srgbClr val="FF0000"/>
                  </a:solidFill>
                  <a:latin typeface="黑体" pitchFamily="49" charset="-122"/>
                  <a:ea typeface="黑体" pitchFamily="49" charset="-122"/>
                </a:rPr>
                <a:t>篇及以上</a:t>
              </a:r>
            </a:p>
          </p:txBody>
        </p:sp>
        <p:sp>
          <p:nvSpPr>
            <p:cNvPr id="68" name="任意多边形 67"/>
            <p:cNvSpPr/>
            <p:nvPr/>
          </p:nvSpPr>
          <p:spPr>
            <a:xfrm>
              <a:off x="1382131" y="4982530"/>
              <a:ext cx="2862479" cy="309591"/>
            </a:xfrm>
            <a:custGeom>
              <a:avLst/>
              <a:gdLst>
                <a:gd name="connsiteX0" fmla="*/ 0 w 2862479"/>
                <a:gd name="connsiteY0" fmla="*/ 0 h 309590"/>
                <a:gd name="connsiteX1" fmla="*/ 2862479 w 2862479"/>
                <a:gd name="connsiteY1" fmla="*/ 0 h 309590"/>
                <a:gd name="connsiteX2" fmla="*/ 2862479 w 2862479"/>
                <a:gd name="connsiteY2" fmla="*/ 309590 h 309590"/>
                <a:gd name="connsiteX3" fmla="*/ 0 w 2862479"/>
                <a:gd name="connsiteY3" fmla="*/ 309590 h 309590"/>
                <a:gd name="connsiteX4" fmla="*/ 0 w 2862479"/>
                <a:gd name="connsiteY4" fmla="*/ 0 h 30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479" h="309590">
                  <a:moveTo>
                    <a:pt x="0" y="0"/>
                  </a:moveTo>
                  <a:lnTo>
                    <a:pt x="2862479" y="0"/>
                  </a:lnTo>
                  <a:lnTo>
                    <a:pt x="2862479" y="309590"/>
                  </a:lnTo>
                  <a:lnTo>
                    <a:pt x="0" y="30959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dirty="0">
                  <a:solidFill>
                    <a:srgbClr val="FF0000"/>
                  </a:solidFill>
                  <a:latin typeface="黑体" pitchFamily="49" charset="-122"/>
                  <a:ea typeface="黑体" pitchFamily="49" charset="-122"/>
                </a:rPr>
                <a:t>近</a:t>
              </a:r>
              <a:r>
                <a:rPr lang="en-US" altLang="zh-CN" dirty="0">
                  <a:solidFill>
                    <a:srgbClr val="FF0000"/>
                  </a:solidFill>
                  <a:latin typeface="黑体" pitchFamily="49" charset="-122"/>
                  <a:ea typeface="黑体" pitchFamily="49" charset="-122"/>
                </a:rPr>
                <a:t>3</a:t>
              </a:r>
              <a:r>
                <a:rPr lang="zh-CN" altLang="en-US" dirty="0">
                  <a:solidFill>
                    <a:srgbClr val="FF0000"/>
                  </a:solidFill>
                  <a:latin typeface="黑体" pitchFamily="49" charset="-122"/>
                  <a:ea typeface="黑体" pitchFamily="49" charset="-122"/>
                </a:rPr>
                <a:t>年管理文件</a:t>
              </a:r>
              <a:r>
                <a:rPr lang="zh-CN" altLang="en-US" dirty="0">
                  <a:solidFill>
                    <a:srgbClr val="000000"/>
                  </a:solidFill>
                  <a:latin typeface="黑体" pitchFamily="49" charset="-122"/>
                  <a:ea typeface="黑体" pitchFamily="49" charset="-122"/>
                </a:rPr>
                <a:t>、规章制度</a:t>
              </a:r>
              <a:r>
                <a:rPr lang="zh-CN" altLang="en-US" dirty="0">
                  <a:solidFill>
                    <a:srgbClr val="FF0000"/>
                  </a:solidFill>
                  <a:latin typeface="黑体" pitchFamily="49" charset="-122"/>
                  <a:ea typeface="黑体" pitchFamily="49" charset="-122"/>
                </a:rPr>
                <a:t>不少于</a:t>
              </a:r>
              <a:r>
                <a:rPr lang="en-US" altLang="zh-CN" dirty="0">
                  <a:solidFill>
                    <a:srgbClr val="FF0000"/>
                  </a:solidFill>
                  <a:latin typeface="黑体" pitchFamily="49" charset="-122"/>
                  <a:ea typeface="黑体" pitchFamily="49" charset="-122"/>
                </a:rPr>
                <a:t>3</a:t>
              </a:r>
              <a:r>
                <a:rPr lang="zh-CN" altLang="en-US" dirty="0">
                  <a:solidFill>
                    <a:srgbClr val="FF0000"/>
                  </a:solidFill>
                  <a:latin typeface="黑体" pitchFamily="49" charset="-122"/>
                  <a:ea typeface="黑体" pitchFamily="49" charset="-122"/>
                </a:rPr>
                <a:t>份</a:t>
              </a:r>
            </a:p>
          </p:txBody>
        </p:sp>
        <p:sp>
          <p:nvSpPr>
            <p:cNvPr id="8" name="流程图: 终止 7"/>
            <p:cNvSpPr/>
            <p:nvPr/>
          </p:nvSpPr>
          <p:spPr bwMode="auto">
            <a:xfrm>
              <a:off x="615706" y="2609789"/>
              <a:ext cx="648072" cy="1368152"/>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ts val="1000"/>
                </a:lnSpc>
              </a:pPr>
              <a:endParaRPr lang="zh-CN" altLang="en-US" dirty="0">
                <a:solidFill>
                  <a:schemeClr val="tx1"/>
                </a:solidFill>
                <a:latin typeface="黑体" pitchFamily="49" charset="-122"/>
                <a:ea typeface="黑体" pitchFamily="49" charset="-122"/>
              </a:endParaRPr>
            </a:p>
          </p:txBody>
        </p:sp>
        <p:sp>
          <p:nvSpPr>
            <p:cNvPr id="9" name="文本框 8"/>
            <p:cNvSpPr txBox="1"/>
            <p:nvPr/>
          </p:nvSpPr>
          <p:spPr>
            <a:xfrm>
              <a:off x="617069" y="2721618"/>
              <a:ext cx="720080" cy="1332447"/>
            </a:xfrm>
            <a:prstGeom prst="rect">
              <a:avLst/>
            </a:prstGeom>
            <a:noFill/>
          </p:spPr>
          <p:txBody>
            <a:bodyPr wrap="square" rtlCol="0">
              <a:spAutoFit/>
            </a:bodyPr>
            <a:lstStyle/>
            <a:p>
              <a:pPr algn="ctr"/>
              <a:r>
                <a:rPr lang="zh-CN" altLang="en-US" dirty="0">
                  <a:solidFill>
                    <a:srgbClr val="FF0000"/>
                  </a:solidFill>
                  <a:latin typeface="黑体" pitchFamily="49" charset="-122"/>
                  <a:ea typeface="黑体" pitchFamily="49" charset="-122"/>
                </a:rPr>
                <a:t>本科</a:t>
              </a:r>
              <a:r>
                <a:rPr lang="en-US" altLang="zh-CN" dirty="0">
                  <a:solidFill>
                    <a:srgbClr val="000000"/>
                  </a:solidFill>
                  <a:latin typeface="黑体" pitchFamily="49" charset="-122"/>
                  <a:ea typeface="黑体" pitchFamily="49" charset="-122"/>
                </a:rPr>
                <a:t>,</a:t>
              </a:r>
            </a:p>
            <a:p>
              <a:pPr algn="ctr"/>
              <a:r>
                <a:rPr lang="en-US" altLang="zh-CN" dirty="0">
                  <a:solidFill>
                    <a:srgbClr val="000000"/>
                  </a:solidFill>
                  <a:latin typeface="黑体" pitchFamily="49" charset="-122"/>
                  <a:ea typeface="黑体" pitchFamily="49" charset="-122"/>
                </a:rPr>
                <a:t>1976</a:t>
              </a:r>
              <a:r>
                <a:rPr lang="zh-CN" altLang="en-US" dirty="0">
                  <a:solidFill>
                    <a:srgbClr val="000000"/>
                  </a:solidFill>
                  <a:latin typeface="黑体" pitchFamily="49" charset="-122"/>
                  <a:ea typeface="黑体" pitchFamily="49" charset="-122"/>
                </a:rPr>
                <a:t>以后出生的人员须具有</a:t>
              </a:r>
              <a:r>
                <a:rPr lang="zh-CN" altLang="en-US" dirty="0">
                  <a:solidFill>
                    <a:srgbClr val="FF0000"/>
                  </a:solidFill>
                  <a:latin typeface="黑体" pitchFamily="49" charset="-122"/>
                  <a:ea typeface="黑体" pitchFamily="49" charset="-122"/>
                </a:rPr>
                <a:t>硕士</a:t>
              </a:r>
            </a:p>
            <a:p>
              <a:pPr algn="ctr"/>
              <a:endParaRPr lang="zh-CN" altLang="en-US" dirty="0">
                <a:latin typeface="黑体" pitchFamily="49" charset="-122"/>
                <a:ea typeface="黑体" pitchFamily="49" charset="-122"/>
              </a:endParaRPr>
            </a:p>
          </p:txBody>
        </p:sp>
      </p:grpSp>
    </p:spTree>
    <p:extLst>
      <p:ext uri="{BB962C8B-B14F-4D97-AF65-F5344CB8AC3E}">
        <p14:creationId xmlns:p14="http://schemas.microsoft.com/office/powerpoint/2010/main" val="40157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6EF1224-D8E8-4785-95EE-EC48F052DE70}" type="slidenum">
              <a:rPr lang="zh-CN" altLang="en-US" smtClean="0"/>
              <a:pPr/>
              <a:t>9</a:t>
            </a:fld>
            <a:endParaRPr lang="en-US" altLang="zh-CN"/>
          </a:p>
        </p:txBody>
      </p:sp>
      <p:sp>
        <p:nvSpPr>
          <p:cNvPr id="5" name="标题 2"/>
          <p:cNvSpPr txBox="1">
            <a:spLocks/>
          </p:cNvSpPr>
          <p:nvPr/>
        </p:nvSpPr>
        <p:spPr>
          <a:xfrm>
            <a:off x="251520" y="197196"/>
            <a:ext cx="8229600" cy="421483"/>
          </a:xfrm>
          <a:prstGeom prst="rect">
            <a:avLst/>
          </a:prstGeom>
        </p:spPr>
        <p:txBody>
          <a:bodyPr/>
          <a:lstStyle/>
          <a:p>
            <a:pPr eaLnBrk="1" fontAlgn="auto" hangingPunct="1">
              <a:spcBef>
                <a:spcPts val="0"/>
              </a:spcBef>
              <a:spcAft>
                <a:spcPts val="0"/>
              </a:spcAft>
              <a:defRPr/>
            </a:pPr>
            <a:r>
              <a:rPr lang="zh-CN" altLang="en-US" sz="2400" dirty="0">
                <a:solidFill>
                  <a:srgbClr val="006600"/>
                </a:solidFill>
                <a:latin typeface="华文楷体" panose="02010600040101010101" pitchFamily="2" charset="-122"/>
                <a:ea typeface="华文楷体" panose="02010600040101010101" pitchFamily="2" charset="-122"/>
                <a:cs typeface="+mj-cs"/>
              </a:rPr>
              <a:t>三、申报条件</a:t>
            </a:r>
            <a:endParaRPr lang="en-US" altLang="zh-CN" sz="2400" dirty="0">
              <a:solidFill>
                <a:srgbClr val="006600"/>
              </a:solidFill>
              <a:latin typeface="华文楷体" panose="02010600040101010101" pitchFamily="2" charset="-122"/>
              <a:ea typeface="华文楷体" panose="02010600040101010101" pitchFamily="2" charset="-122"/>
              <a:cs typeface="+mj-cs"/>
            </a:endParaRPr>
          </a:p>
        </p:txBody>
      </p:sp>
      <p:cxnSp>
        <p:nvCxnSpPr>
          <p:cNvPr id="6" name="直接连接符 5"/>
          <p:cNvCxnSpPr/>
          <p:nvPr/>
        </p:nvCxnSpPr>
        <p:spPr bwMode="auto">
          <a:xfrm>
            <a:off x="484151" y="644691"/>
            <a:ext cx="7632700" cy="0"/>
          </a:xfrm>
          <a:prstGeom prst="line">
            <a:avLst/>
          </a:prstGeom>
          <a:solidFill>
            <a:schemeClr val="accent1"/>
          </a:solidFill>
          <a:ln w="15875" cap="flat" cmpd="sng" algn="ctr">
            <a:solidFill>
              <a:srgbClr val="006600"/>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2" name="组合 1"/>
          <p:cNvGrpSpPr/>
          <p:nvPr/>
        </p:nvGrpSpPr>
        <p:grpSpPr>
          <a:xfrm>
            <a:off x="899592" y="764704"/>
            <a:ext cx="7416824" cy="5400600"/>
            <a:chOff x="723566" y="1157332"/>
            <a:chExt cx="4564869" cy="4046637"/>
          </a:xfrm>
        </p:grpSpPr>
        <p:sp>
          <p:nvSpPr>
            <p:cNvPr id="71" name="任意多边形 70"/>
            <p:cNvSpPr/>
            <p:nvPr/>
          </p:nvSpPr>
          <p:spPr>
            <a:xfrm>
              <a:off x="1899193" y="4134877"/>
              <a:ext cx="224535" cy="897955"/>
            </a:xfrm>
            <a:custGeom>
              <a:avLst/>
              <a:gdLst>
                <a:gd name="connsiteX0" fmla="*/ 0 w 224534"/>
                <a:gd name="connsiteY0" fmla="*/ 0 h 897955"/>
                <a:gd name="connsiteX1" fmla="*/ 112267 w 224534"/>
                <a:gd name="connsiteY1" fmla="*/ 0 h 897955"/>
                <a:gd name="connsiteX2" fmla="*/ 112267 w 224534"/>
                <a:gd name="connsiteY2" fmla="*/ 897955 h 897955"/>
                <a:gd name="connsiteX3" fmla="*/ 224534 w 224534"/>
                <a:gd name="connsiteY3" fmla="*/ 897955 h 897955"/>
              </a:gdLst>
              <a:ahLst/>
              <a:cxnLst>
                <a:cxn ang="0">
                  <a:pos x="connsiteX0" y="connsiteY0"/>
                </a:cxn>
                <a:cxn ang="0">
                  <a:pos x="connsiteX1" y="connsiteY1"/>
                </a:cxn>
                <a:cxn ang="0">
                  <a:pos x="connsiteX2" y="connsiteY2"/>
                </a:cxn>
                <a:cxn ang="0">
                  <a:pos x="connsiteX3" y="connsiteY3"/>
                </a:cxn>
              </a:cxnLst>
              <a:rect l="l" t="t" r="r" b="b"/>
              <a:pathLst>
                <a:path w="224534" h="897955">
                  <a:moveTo>
                    <a:pt x="0" y="0"/>
                  </a:moveTo>
                  <a:lnTo>
                    <a:pt x="112267" y="0"/>
                  </a:lnTo>
                  <a:lnTo>
                    <a:pt x="112267" y="897955"/>
                  </a:lnTo>
                  <a:lnTo>
                    <a:pt x="224534" y="89795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1827" tIns="425839" rIns="101827" bIns="425837"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72" name="任意多边形 71"/>
            <p:cNvSpPr/>
            <p:nvPr/>
          </p:nvSpPr>
          <p:spPr>
            <a:xfrm>
              <a:off x="1899193" y="4134875"/>
              <a:ext cx="224535" cy="456336"/>
            </a:xfrm>
            <a:custGeom>
              <a:avLst/>
              <a:gdLst>
                <a:gd name="connsiteX0" fmla="*/ 0 w 224534"/>
                <a:gd name="connsiteY0" fmla="*/ 0 h 456336"/>
                <a:gd name="connsiteX1" fmla="*/ 112267 w 224534"/>
                <a:gd name="connsiteY1" fmla="*/ 0 h 456336"/>
                <a:gd name="connsiteX2" fmla="*/ 112267 w 224534"/>
                <a:gd name="connsiteY2" fmla="*/ 456336 h 456336"/>
                <a:gd name="connsiteX3" fmla="*/ 224534 w 224534"/>
                <a:gd name="connsiteY3" fmla="*/ 456336 h 456336"/>
              </a:gdLst>
              <a:ahLst/>
              <a:cxnLst>
                <a:cxn ang="0">
                  <a:pos x="connsiteX0" y="connsiteY0"/>
                </a:cxn>
                <a:cxn ang="0">
                  <a:pos x="connsiteX1" y="connsiteY1"/>
                </a:cxn>
                <a:cxn ang="0">
                  <a:pos x="connsiteX2" y="connsiteY2"/>
                </a:cxn>
                <a:cxn ang="0">
                  <a:pos x="connsiteX3" y="connsiteY3"/>
                </a:cxn>
              </a:cxnLst>
              <a:rect l="l" t="t" r="r" b="b"/>
              <a:pathLst>
                <a:path w="224534" h="456336">
                  <a:moveTo>
                    <a:pt x="0" y="0"/>
                  </a:moveTo>
                  <a:lnTo>
                    <a:pt x="112267" y="0"/>
                  </a:lnTo>
                  <a:lnTo>
                    <a:pt x="112267" y="456336"/>
                  </a:lnTo>
                  <a:lnTo>
                    <a:pt x="224534" y="4563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2253" tIns="215455" rIns="112252" bIns="215453"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73" name="任意多边形 72"/>
            <p:cNvSpPr/>
            <p:nvPr/>
          </p:nvSpPr>
          <p:spPr>
            <a:xfrm>
              <a:off x="1899193" y="4041496"/>
              <a:ext cx="224535" cy="93381"/>
            </a:xfrm>
            <a:custGeom>
              <a:avLst/>
              <a:gdLst>
                <a:gd name="connsiteX0" fmla="*/ 0 w 224534"/>
                <a:gd name="connsiteY0" fmla="*/ 93381 h 93381"/>
                <a:gd name="connsiteX1" fmla="*/ 112267 w 224534"/>
                <a:gd name="connsiteY1" fmla="*/ 93381 h 93381"/>
                <a:gd name="connsiteX2" fmla="*/ 112267 w 224534"/>
                <a:gd name="connsiteY2" fmla="*/ 0 h 93381"/>
                <a:gd name="connsiteX3" fmla="*/ 224534 w 224534"/>
                <a:gd name="connsiteY3" fmla="*/ 0 h 93381"/>
              </a:gdLst>
              <a:ahLst/>
              <a:cxnLst>
                <a:cxn ang="0">
                  <a:pos x="connsiteX0" y="connsiteY0"/>
                </a:cxn>
                <a:cxn ang="0">
                  <a:pos x="connsiteX1" y="connsiteY1"/>
                </a:cxn>
                <a:cxn ang="0">
                  <a:pos x="connsiteX2" y="connsiteY2"/>
                </a:cxn>
                <a:cxn ang="0">
                  <a:pos x="connsiteX3" y="connsiteY3"/>
                </a:cxn>
              </a:cxnLst>
              <a:rect l="l" t="t" r="r" b="b"/>
              <a:pathLst>
                <a:path w="224534" h="93381">
                  <a:moveTo>
                    <a:pt x="0" y="93381"/>
                  </a:moveTo>
                  <a:lnTo>
                    <a:pt x="112267" y="93381"/>
                  </a:lnTo>
                  <a:lnTo>
                    <a:pt x="112267" y="0"/>
                  </a:lnTo>
                  <a:lnTo>
                    <a:pt x="224534"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8888" tIns="40612" rIns="118888" bIns="40611"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74" name="任意多边形 73"/>
            <p:cNvSpPr/>
            <p:nvPr/>
          </p:nvSpPr>
          <p:spPr>
            <a:xfrm>
              <a:off x="1899193" y="3371238"/>
              <a:ext cx="224535" cy="763641"/>
            </a:xfrm>
            <a:custGeom>
              <a:avLst/>
              <a:gdLst>
                <a:gd name="connsiteX0" fmla="*/ 0 w 224534"/>
                <a:gd name="connsiteY0" fmla="*/ 763641 h 763641"/>
                <a:gd name="connsiteX1" fmla="*/ 112267 w 224534"/>
                <a:gd name="connsiteY1" fmla="*/ 763641 h 763641"/>
                <a:gd name="connsiteX2" fmla="*/ 112267 w 224534"/>
                <a:gd name="connsiteY2" fmla="*/ 0 h 763641"/>
                <a:gd name="connsiteX3" fmla="*/ 224534 w 224534"/>
                <a:gd name="connsiteY3" fmla="*/ 0 h 763641"/>
              </a:gdLst>
              <a:ahLst/>
              <a:cxnLst>
                <a:cxn ang="0">
                  <a:pos x="connsiteX0" y="connsiteY0"/>
                </a:cxn>
                <a:cxn ang="0">
                  <a:pos x="connsiteX1" y="connsiteY1"/>
                </a:cxn>
                <a:cxn ang="0">
                  <a:pos x="connsiteX2" y="connsiteY2"/>
                </a:cxn>
                <a:cxn ang="0">
                  <a:pos x="connsiteX3" y="connsiteY3"/>
                </a:cxn>
              </a:cxnLst>
              <a:rect l="l" t="t" r="r" b="b"/>
              <a:pathLst>
                <a:path w="224534" h="763641">
                  <a:moveTo>
                    <a:pt x="0" y="763641"/>
                  </a:moveTo>
                  <a:lnTo>
                    <a:pt x="112267" y="763641"/>
                  </a:lnTo>
                  <a:lnTo>
                    <a:pt x="112267" y="0"/>
                  </a:lnTo>
                  <a:lnTo>
                    <a:pt x="224534"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5068" tIns="361923" rIns="105068" bIns="361921"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75" name="任意多边形 74"/>
            <p:cNvSpPr/>
            <p:nvPr/>
          </p:nvSpPr>
          <p:spPr>
            <a:xfrm>
              <a:off x="1109900" y="3238591"/>
              <a:ext cx="268179" cy="896284"/>
            </a:xfrm>
            <a:custGeom>
              <a:avLst/>
              <a:gdLst>
                <a:gd name="connsiteX0" fmla="*/ 0 w 268178"/>
                <a:gd name="connsiteY0" fmla="*/ 0 h 896284"/>
                <a:gd name="connsiteX1" fmla="*/ 134089 w 268178"/>
                <a:gd name="connsiteY1" fmla="*/ 0 h 896284"/>
                <a:gd name="connsiteX2" fmla="*/ 134089 w 268178"/>
                <a:gd name="connsiteY2" fmla="*/ 896284 h 896284"/>
                <a:gd name="connsiteX3" fmla="*/ 268178 w 268178"/>
                <a:gd name="connsiteY3" fmla="*/ 896284 h 896284"/>
              </a:gdLst>
              <a:ahLst/>
              <a:cxnLst>
                <a:cxn ang="0">
                  <a:pos x="connsiteX0" y="connsiteY0"/>
                </a:cxn>
                <a:cxn ang="0">
                  <a:pos x="connsiteX1" y="connsiteY1"/>
                </a:cxn>
                <a:cxn ang="0">
                  <a:pos x="connsiteX2" y="connsiteY2"/>
                </a:cxn>
                <a:cxn ang="0">
                  <a:pos x="connsiteX3" y="connsiteY3"/>
                </a:cxn>
              </a:cxnLst>
              <a:rect l="l" t="t" r="r" b="b"/>
              <a:pathLst>
                <a:path w="268178" h="896284">
                  <a:moveTo>
                    <a:pt x="0" y="0"/>
                  </a:moveTo>
                  <a:lnTo>
                    <a:pt x="134089" y="0"/>
                  </a:lnTo>
                  <a:lnTo>
                    <a:pt x="134089" y="896284"/>
                  </a:lnTo>
                  <a:lnTo>
                    <a:pt x="268178" y="8962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3401" tIns="424753" rIns="123400" bIns="424755"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76" name="任意多边形 75"/>
            <p:cNvSpPr/>
            <p:nvPr/>
          </p:nvSpPr>
          <p:spPr>
            <a:xfrm>
              <a:off x="1899193" y="2068771"/>
              <a:ext cx="224535" cy="631700"/>
            </a:xfrm>
            <a:custGeom>
              <a:avLst/>
              <a:gdLst>
                <a:gd name="connsiteX0" fmla="*/ 0 w 224534"/>
                <a:gd name="connsiteY0" fmla="*/ 0 h 631700"/>
                <a:gd name="connsiteX1" fmla="*/ 112267 w 224534"/>
                <a:gd name="connsiteY1" fmla="*/ 0 h 631700"/>
                <a:gd name="connsiteX2" fmla="*/ 112267 w 224534"/>
                <a:gd name="connsiteY2" fmla="*/ 631700 h 631700"/>
                <a:gd name="connsiteX3" fmla="*/ 224534 w 224534"/>
                <a:gd name="connsiteY3" fmla="*/ 631700 h 631700"/>
              </a:gdLst>
              <a:ahLst/>
              <a:cxnLst>
                <a:cxn ang="0">
                  <a:pos x="connsiteX0" y="connsiteY0"/>
                </a:cxn>
                <a:cxn ang="0">
                  <a:pos x="connsiteX1" y="connsiteY1"/>
                </a:cxn>
                <a:cxn ang="0">
                  <a:pos x="connsiteX2" y="connsiteY2"/>
                </a:cxn>
                <a:cxn ang="0">
                  <a:pos x="connsiteX3" y="connsiteY3"/>
                </a:cxn>
              </a:cxnLst>
              <a:rect l="l" t="t" r="r" b="b"/>
              <a:pathLst>
                <a:path w="224534" h="631700">
                  <a:moveTo>
                    <a:pt x="0" y="0"/>
                  </a:moveTo>
                  <a:lnTo>
                    <a:pt x="112267" y="0"/>
                  </a:lnTo>
                  <a:lnTo>
                    <a:pt x="112267" y="631700"/>
                  </a:lnTo>
                  <a:lnTo>
                    <a:pt x="224534" y="6317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8207" tIns="299091" rIns="108207" bIns="299091"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77" name="任意多边形 76"/>
            <p:cNvSpPr/>
            <p:nvPr/>
          </p:nvSpPr>
          <p:spPr>
            <a:xfrm>
              <a:off x="1899193" y="1966659"/>
              <a:ext cx="224535" cy="108601"/>
            </a:xfrm>
            <a:custGeom>
              <a:avLst/>
              <a:gdLst>
                <a:gd name="connsiteX0" fmla="*/ 0 w 224534"/>
                <a:gd name="connsiteY0" fmla="*/ 108601 h 108601"/>
                <a:gd name="connsiteX1" fmla="*/ 112267 w 224534"/>
                <a:gd name="connsiteY1" fmla="*/ 108601 h 108601"/>
                <a:gd name="connsiteX2" fmla="*/ 112267 w 224534"/>
                <a:gd name="connsiteY2" fmla="*/ 0 h 108601"/>
                <a:gd name="connsiteX3" fmla="*/ 224534 w 224534"/>
                <a:gd name="connsiteY3" fmla="*/ 0 h 108601"/>
              </a:gdLst>
              <a:ahLst/>
              <a:cxnLst>
                <a:cxn ang="0">
                  <a:pos x="connsiteX0" y="connsiteY0"/>
                </a:cxn>
                <a:cxn ang="0">
                  <a:pos x="connsiteX1" y="connsiteY1"/>
                </a:cxn>
                <a:cxn ang="0">
                  <a:pos x="connsiteX2" y="connsiteY2"/>
                </a:cxn>
                <a:cxn ang="0">
                  <a:pos x="connsiteX3" y="connsiteY3"/>
                </a:cxn>
              </a:cxnLst>
              <a:rect l="l" t="t" r="r" b="b"/>
              <a:pathLst>
                <a:path w="224534" h="108601">
                  <a:moveTo>
                    <a:pt x="0" y="108601"/>
                  </a:moveTo>
                  <a:lnTo>
                    <a:pt x="112267" y="108601"/>
                  </a:lnTo>
                  <a:lnTo>
                    <a:pt x="112267" y="0"/>
                  </a:lnTo>
                  <a:lnTo>
                    <a:pt x="224534"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8732" tIns="48065" rIns="118732" bIns="48067"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78" name="任意多边形 77"/>
            <p:cNvSpPr/>
            <p:nvPr/>
          </p:nvSpPr>
          <p:spPr>
            <a:xfrm>
              <a:off x="1899193" y="1328471"/>
              <a:ext cx="224535" cy="740303"/>
            </a:xfrm>
            <a:custGeom>
              <a:avLst/>
              <a:gdLst>
                <a:gd name="connsiteX0" fmla="*/ 0 w 224534"/>
                <a:gd name="connsiteY0" fmla="*/ 740302 h 740302"/>
                <a:gd name="connsiteX1" fmla="*/ 112267 w 224534"/>
                <a:gd name="connsiteY1" fmla="*/ 740302 h 740302"/>
                <a:gd name="connsiteX2" fmla="*/ 112267 w 224534"/>
                <a:gd name="connsiteY2" fmla="*/ 0 h 740302"/>
                <a:gd name="connsiteX3" fmla="*/ 224534 w 224534"/>
                <a:gd name="connsiteY3" fmla="*/ 0 h 740302"/>
              </a:gdLst>
              <a:ahLst/>
              <a:cxnLst>
                <a:cxn ang="0">
                  <a:pos x="connsiteX0" y="connsiteY0"/>
                </a:cxn>
                <a:cxn ang="0">
                  <a:pos x="connsiteX1" y="connsiteY1"/>
                </a:cxn>
                <a:cxn ang="0">
                  <a:pos x="connsiteX2" y="connsiteY2"/>
                </a:cxn>
                <a:cxn ang="0">
                  <a:pos x="connsiteX3" y="connsiteY3"/>
                </a:cxn>
              </a:cxnLst>
              <a:rect l="l" t="t" r="r" b="b"/>
              <a:pathLst>
                <a:path w="224534" h="740302">
                  <a:moveTo>
                    <a:pt x="0" y="740302"/>
                  </a:moveTo>
                  <a:lnTo>
                    <a:pt x="112267" y="740302"/>
                  </a:lnTo>
                  <a:lnTo>
                    <a:pt x="112267" y="0"/>
                  </a:lnTo>
                  <a:lnTo>
                    <a:pt x="224534"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5627" tIns="350811" rIns="105627" bIns="350811"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79" name="任意多边形 78"/>
            <p:cNvSpPr/>
            <p:nvPr/>
          </p:nvSpPr>
          <p:spPr>
            <a:xfrm>
              <a:off x="1109900" y="2068771"/>
              <a:ext cx="268179" cy="1169820"/>
            </a:xfrm>
            <a:custGeom>
              <a:avLst/>
              <a:gdLst>
                <a:gd name="connsiteX0" fmla="*/ 0 w 268178"/>
                <a:gd name="connsiteY0" fmla="*/ 1169820 h 1169820"/>
                <a:gd name="connsiteX1" fmla="*/ 134089 w 268178"/>
                <a:gd name="connsiteY1" fmla="*/ 1169820 h 1169820"/>
                <a:gd name="connsiteX2" fmla="*/ 134089 w 268178"/>
                <a:gd name="connsiteY2" fmla="*/ 0 h 1169820"/>
                <a:gd name="connsiteX3" fmla="*/ 268178 w 268178"/>
                <a:gd name="connsiteY3" fmla="*/ 0 h 1169820"/>
              </a:gdLst>
              <a:ahLst/>
              <a:cxnLst>
                <a:cxn ang="0">
                  <a:pos x="connsiteX0" y="connsiteY0"/>
                </a:cxn>
                <a:cxn ang="0">
                  <a:pos x="connsiteX1" y="connsiteY1"/>
                </a:cxn>
                <a:cxn ang="0">
                  <a:pos x="connsiteX2" y="connsiteY2"/>
                </a:cxn>
                <a:cxn ang="0">
                  <a:pos x="connsiteX3" y="connsiteY3"/>
                </a:cxn>
              </a:cxnLst>
              <a:rect l="l" t="t" r="r" b="b"/>
              <a:pathLst>
                <a:path w="268178" h="1169820">
                  <a:moveTo>
                    <a:pt x="0" y="1169820"/>
                  </a:moveTo>
                  <a:lnTo>
                    <a:pt x="134089" y="1169820"/>
                  </a:lnTo>
                  <a:lnTo>
                    <a:pt x="134089" y="0"/>
                  </a:lnTo>
                  <a:lnTo>
                    <a:pt x="268178"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6785" tIns="554907" rIns="116785" bIns="554907" numCol="1" spcCol="1270" anchor="ctr" anchorCtr="0">
              <a:noAutofit/>
            </a:bodyPr>
            <a:lstStyle/>
            <a:p>
              <a:pPr algn="ctr" defTabSz="222234">
                <a:lnSpc>
                  <a:spcPct val="90000"/>
                </a:lnSpc>
                <a:spcAft>
                  <a:spcPct val="35000"/>
                </a:spcAft>
              </a:pPr>
              <a:endParaRPr lang="zh-CN" altLang="en-US" sz="1600">
                <a:latin typeface="黑体" pitchFamily="49" charset="-122"/>
                <a:ea typeface="黑体" pitchFamily="49" charset="-122"/>
              </a:endParaRPr>
            </a:p>
          </p:txBody>
        </p:sp>
        <p:sp>
          <p:nvSpPr>
            <p:cNvPr id="80" name="任意多边形 79"/>
            <p:cNvSpPr/>
            <p:nvPr/>
          </p:nvSpPr>
          <p:spPr>
            <a:xfrm rot="16200000">
              <a:off x="179306" y="3045429"/>
              <a:ext cx="1474856" cy="386335"/>
            </a:xfrm>
            <a:custGeom>
              <a:avLst/>
              <a:gdLst>
                <a:gd name="connsiteX0" fmla="*/ 0 w 1474856"/>
                <a:gd name="connsiteY0" fmla="*/ 0 h 386335"/>
                <a:gd name="connsiteX1" fmla="*/ 1474856 w 1474856"/>
                <a:gd name="connsiteY1" fmla="*/ 0 h 386335"/>
                <a:gd name="connsiteX2" fmla="*/ 1474856 w 1474856"/>
                <a:gd name="connsiteY2" fmla="*/ 386335 h 386335"/>
                <a:gd name="connsiteX3" fmla="*/ 0 w 1474856"/>
                <a:gd name="connsiteY3" fmla="*/ 386335 h 386335"/>
                <a:gd name="connsiteX4" fmla="*/ 0 w 1474856"/>
                <a:gd name="connsiteY4" fmla="*/ 0 h 38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56" h="386335">
                  <a:moveTo>
                    <a:pt x="0" y="0"/>
                  </a:moveTo>
                  <a:lnTo>
                    <a:pt x="1474856" y="0"/>
                  </a:lnTo>
                  <a:lnTo>
                    <a:pt x="1474856" y="386335"/>
                  </a:lnTo>
                  <a:lnTo>
                    <a:pt x="0" y="386335"/>
                  </a:lnTo>
                  <a:lnTo>
                    <a:pt x="0" y="0"/>
                  </a:lnTo>
                  <a:close/>
                </a:path>
              </a:pathLst>
            </a:custGeom>
            <a:solidFill>
              <a:srgbClr val="FFC000"/>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vert" wrap="square" lIns="11429" tIns="11429" rIns="11431" bIns="11431" numCol="1" spcCol="1270" anchor="ctr" anchorCtr="0">
              <a:noAutofit/>
            </a:bodyPr>
            <a:lstStyle/>
            <a:p>
              <a:pPr algn="ctr" defTabSz="800040">
                <a:lnSpc>
                  <a:spcPct val="90000"/>
                </a:lnSpc>
                <a:spcAft>
                  <a:spcPct val="35000"/>
                </a:spcAft>
              </a:pPr>
              <a:r>
                <a:rPr lang="zh-CN" altLang="en-US" sz="1600" dirty="0">
                  <a:latin typeface="黑体" pitchFamily="49" charset="-122"/>
                  <a:ea typeface="黑体" pitchFamily="49" charset="-122"/>
                </a:rPr>
                <a:t>五级职员</a:t>
              </a:r>
            </a:p>
          </p:txBody>
        </p:sp>
        <p:sp>
          <p:nvSpPr>
            <p:cNvPr id="81" name="任意多边形 80"/>
            <p:cNvSpPr/>
            <p:nvPr/>
          </p:nvSpPr>
          <p:spPr>
            <a:xfrm>
              <a:off x="1378084" y="1756861"/>
              <a:ext cx="521111" cy="623831"/>
            </a:xfrm>
            <a:custGeom>
              <a:avLst/>
              <a:gdLst>
                <a:gd name="connsiteX0" fmla="*/ 0 w 521110"/>
                <a:gd name="connsiteY0" fmla="*/ 0 h 623831"/>
                <a:gd name="connsiteX1" fmla="*/ 521110 w 521110"/>
                <a:gd name="connsiteY1" fmla="*/ 0 h 623831"/>
                <a:gd name="connsiteX2" fmla="*/ 521110 w 521110"/>
                <a:gd name="connsiteY2" fmla="*/ 623831 h 623831"/>
                <a:gd name="connsiteX3" fmla="*/ 0 w 521110"/>
                <a:gd name="connsiteY3" fmla="*/ 623831 h 623831"/>
                <a:gd name="connsiteX4" fmla="*/ 0 w 521110"/>
                <a:gd name="connsiteY4" fmla="*/ 0 h 62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10" h="623831">
                  <a:moveTo>
                    <a:pt x="0" y="0"/>
                  </a:moveTo>
                  <a:lnTo>
                    <a:pt x="521110" y="0"/>
                  </a:lnTo>
                  <a:lnTo>
                    <a:pt x="521110" y="623831"/>
                  </a:lnTo>
                  <a:lnTo>
                    <a:pt x="0" y="623831"/>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1800"/>
                </a:lnSpc>
                <a:spcAft>
                  <a:spcPct val="35000"/>
                </a:spcAft>
              </a:pPr>
              <a:r>
                <a:rPr lang="zh-CN" altLang="en-US" sz="1600" dirty="0">
                  <a:latin typeface="黑体" pitchFamily="49" charset="-122"/>
                  <a:ea typeface="黑体" pitchFamily="49" charset="-122"/>
                </a:rPr>
                <a:t>年资</a:t>
              </a:r>
              <a:endParaRPr lang="en-US" altLang="zh-CN" sz="1600" dirty="0">
                <a:latin typeface="黑体" pitchFamily="49" charset="-122"/>
                <a:ea typeface="黑体" pitchFamily="49" charset="-122"/>
              </a:endParaRPr>
            </a:p>
            <a:p>
              <a:pPr algn="ctr" defTabSz="622252">
                <a:lnSpc>
                  <a:spcPts val="1800"/>
                </a:lnSpc>
                <a:spcAft>
                  <a:spcPct val="35000"/>
                </a:spcAft>
              </a:pPr>
              <a:r>
                <a:rPr lang="zh-CN" altLang="en-US" sz="1600" dirty="0">
                  <a:latin typeface="黑体" pitchFamily="49" charset="-122"/>
                  <a:ea typeface="黑体" pitchFamily="49" charset="-122"/>
                </a:rPr>
                <a:t>条件</a:t>
              </a:r>
            </a:p>
          </p:txBody>
        </p:sp>
        <p:sp>
          <p:nvSpPr>
            <p:cNvPr id="82" name="任意多边形 81"/>
            <p:cNvSpPr/>
            <p:nvPr/>
          </p:nvSpPr>
          <p:spPr>
            <a:xfrm>
              <a:off x="2123728" y="1157332"/>
              <a:ext cx="3101691" cy="342277"/>
            </a:xfrm>
            <a:custGeom>
              <a:avLst/>
              <a:gdLst>
                <a:gd name="connsiteX0" fmla="*/ 0 w 3101691"/>
                <a:gd name="connsiteY0" fmla="*/ 0 h 342277"/>
                <a:gd name="connsiteX1" fmla="*/ 3101691 w 3101691"/>
                <a:gd name="connsiteY1" fmla="*/ 0 h 342277"/>
                <a:gd name="connsiteX2" fmla="*/ 3101691 w 3101691"/>
                <a:gd name="connsiteY2" fmla="*/ 342277 h 342277"/>
                <a:gd name="connsiteX3" fmla="*/ 0 w 3101691"/>
                <a:gd name="connsiteY3" fmla="*/ 342277 h 342277"/>
                <a:gd name="connsiteX4" fmla="*/ 0 w 3101691"/>
                <a:gd name="connsiteY4" fmla="*/ 0 h 34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691" h="342277">
                  <a:moveTo>
                    <a:pt x="0" y="0"/>
                  </a:moveTo>
                  <a:lnTo>
                    <a:pt x="3101691" y="0"/>
                  </a:lnTo>
                  <a:lnTo>
                    <a:pt x="3101691" y="342277"/>
                  </a:lnTo>
                  <a:lnTo>
                    <a:pt x="0" y="342277"/>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ct val="90000"/>
                </a:lnSpc>
                <a:spcAft>
                  <a:spcPct val="35000"/>
                </a:spcAft>
              </a:pPr>
              <a:r>
                <a:rPr lang="zh-CN" altLang="en-US" sz="1600" dirty="0">
                  <a:solidFill>
                    <a:srgbClr val="000000"/>
                  </a:solidFill>
                  <a:latin typeface="黑体" pitchFamily="49" charset="-122"/>
                  <a:ea typeface="黑体" pitchFamily="49" charset="-122"/>
                </a:rPr>
                <a:t>现任处级</a:t>
              </a:r>
              <a:r>
                <a:rPr lang="zh-CN" altLang="en-US" sz="1600" dirty="0">
                  <a:solidFill>
                    <a:srgbClr val="FF0000"/>
                  </a:solidFill>
                  <a:latin typeface="黑体" pitchFamily="49" charset="-122"/>
                  <a:ea typeface="黑体" pitchFamily="49" charset="-122"/>
                </a:rPr>
                <a:t>副职</a:t>
              </a:r>
              <a:r>
                <a:rPr lang="en-US" altLang="zh-CN" sz="1600" dirty="0">
                  <a:solidFill>
                    <a:srgbClr val="FF0000"/>
                  </a:solidFill>
                  <a:latin typeface="黑体" pitchFamily="49" charset="-122"/>
                  <a:ea typeface="黑体" pitchFamily="49" charset="-122"/>
                </a:rPr>
                <a:t>10</a:t>
              </a:r>
              <a:r>
                <a:rPr lang="zh-CN" altLang="en-US" sz="1600" dirty="0">
                  <a:solidFill>
                    <a:srgbClr val="FF0000"/>
                  </a:solidFill>
                  <a:latin typeface="黑体" pitchFamily="49" charset="-122"/>
                  <a:ea typeface="黑体" pitchFamily="49" charset="-122"/>
                </a:rPr>
                <a:t>年</a:t>
              </a:r>
              <a:r>
                <a:rPr lang="zh-CN" altLang="en-US" sz="1600" dirty="0">
                  <a:solidFill>
                    <a:srgbClr val="000000"/>
                  </a:solidFill>
                  <a:latin typeface="黑体" pitchFamily="49" charset="-122"/>
                  <a:ea typeface="黑体" pitchFamily="49" charset="-122"/>
                </a:rPr>
                <a:t>及以上</a:t>
              </a:r>
            </a:p>
          </p:txBody>
        </p:sp>
        <p:sp>
          <p:nvSpPr>
            <p:cNvPr id="83" name="任意多边形 82"/>
            <p:cNvSpPr/>
            <p:nvPr/>
          </p:nvSpPr>
          <p:spPr>
            <a:xfrm>
              <a:off x="2123728" y="1585182"/>
              <a:ext cx="3101691" cy="749985"/>
            </a:xfrm>
            <a:custGeom>
              <a:avLst/>
              <a:gdLst>
                <a:gd name="connsiteX0" fmla="*/ 0 w 3101691"/>
                <a:gd name="connsiteY0" fmla="*/ 0 h 749985"/>
                <a:gd name="connsiteX1" fmla="*/ 3101691 w 3101691"/>
                <a:gd name="connsiteY1" fmla="*/ 0 h 749985"/>
                <a:gd name="connsiteX2" fmla="*/ 3101691 w 3101691"/>
                <a:gd name="connsiteY2" fmla="*/ 749985 h 749985"/>
                <a:gd name="connsiteX3" fmla="*/ 0 w 3101691"/>
                <a:gd name="connsiteY3" fmla="*/ 749985 h 749985"/>
                <a:gd name="connsiteX4" fmla="*/ 0 w 3101691"/>
                <a:gd name="connsiteY4" fmla="*/ 0 h 749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691" h="749985">
                  <a:moveTo>
                    <a:pt x="0" y="0"/>
                  </a:moveTo>
                  <a:lnTo>
                    <a:pt x="3101691" y="0"/>
                  </a:lnTo>
                  <a:lnTo>
                    <a:pt x="3101691" y="749985"/>
                  </a:lnTo>
                  <a:lnTo>
                    <a:pt x="0" y="74998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ts val="1100"/>
                </a:lnSpc>
                <a:spcAft>
                  <a:spcPct val="35000"/>
                </a:spcAft>
              </a:pPr>
              <a:r>
                <a:rPr lang="zh-CN" altLang="en-US" sz="1600" dirty="0">
                  <a:solidFill>
                    <a:srgbClr val="000000"/>
                  </a:solidFill>
                  <a:latin typeface="黑体" pitchFamily="49" charset="-122"/>
                  <a:ea typeface="黑体" pitchFamily="49" charset="-122"/>
                </a:rPr>
                <a:t>现任处级</a:t>
              </a:r>
              <a:r>
                <a:rPr lang="zh-CN" altLang="en-US" sz="1600" dirty="0">
                  <a:solidFill>
                    <a:srgbClr val="FF0000"/>
                  </a:solidFill>
                  <a:latin typeface="黑体" pitchFamily="49" charset="-122"/>
                  <a:ea typeface="黑体" pitchFamily="49" charset="-122"/>
                </a:rPr>
                <a:t>副职</a:t>
              </a:r>
              <a:r>
                <a:rPr lang="en-US" altLang="zh-CN" sz="1600" dirty="0">
                  <a:solidFill>
                    <a:srgbClr val="FF0000"/>
                  </a:solidFill>
                  <a:latin typeface="黑体" pitchFamily="49" charset="-122"/>
                  <a:ea typeface="黑体" pitchFamily="49" charset="-122"/>
                </a:rPr>
                <a:t>7</a:t>
              </a:r>
              <a:r>
                <a:rPr lang="zh-CN" altLang="en-US" sz="1600" dirty="0">
                  <a:solidFill>
                    <a:srgbClr val="FF0000"/>
                  </a:solidFill>
                  <a:latin typeface="黑体" pitchFamily="49" charset="-122"/>
                  <a:ea typeface="黑体" pitchFamily="49" charset="-122"/>
                </a:rPr>
                <a:t>年</a:t>
              </a:r>
              <a:r>
                <a:rPr lang="zh-CN" altLang="en-US" sz="1600" dirty="0">
                  <a:solidFill>
                    <a:srgbClr val="000000"/>
                  </a:solidFill>
                  <a:latin typeface="黑体" pitchFamily="49" charset="-122"/>
                  <a:ea typeface="黑体" pitchFamily="49" charset="-122"/>
                </a:rPr>
                <a:t>及以上</a:t>
              </a:r>
              <a:r>
                <a:rPr lang="en-US" altLang="zh-CN" sz="1600" dirty="0">
                  <a:solidFill>
                    <a:srgbClr val="000000"/>
                  </a:solidFill>
                  <a:latin typeface="黑体" pitchFamily="49" charset="-122"/>
                  <a:ea typeface="黑体" pitchFamily="49" charset="-122"/>
                </a:rPr>
                <a:t>,</a:t>
              </a:r>
            </a:p>
            <a:p>
              <a:pPr algn="ctr" defTabSz="488914">
                <a:lnSpc>
                  <a:spcPts val="1100"/>
                </a:lnSpc>
                <a:spcAft>
                  <a:spcPct val="35000"/>
                </a:spcAft>
              </a:pPr>
              <a:r>
                <a:rPr lang="zh-CN" altLang="en-US" sz="1600" dirty="0">
                  <a:solidFill>
                    <a:srgbClr val="FF0000"/>
                  </a:solidFill>
                  <a:latin typeface="黑体" pitchFamily="49" charset="-122"/>
                  <a:ea typeface="黑体" pitchFamily="49" charset="-122"/>
                </a:rPr>
                <a:t>本科</a:t>
              </a:r>
              <a:r>
                <a:rPr lang="zh-CN" altLang="en-US" sz="1600" dirty="0">
                  <a:solidFill>
                    <a:srgbClr val="000000"/>
                  </a:solidFill>
                  <a:latin typeface="黑体" pitchFamily="49" charset="-122"/>
                  <a:ea typeface="黑体" pitchFamily="49" charset="-122"/>
                </a:rPr>
                <a:t>毕业参加工作</a:t>
              </a:r>
              <a:r>
                <a:rPr lang="zh-CN" altLang="en-US" sz="1600" dirty="0">
                  <a:solidFill>
                    <a:srgbClr val="FF0000"/>
                  </a:solidFill>
                  <a:latin typeface="黑体" pitchFamily="49" charset="-122"/>
                  <a:ea typeface="黑体" pitchFamily="49" charset="-122"/>
                </a:rPr>
                <a:t>满</a:t>
              </a:r>
              <a:r>
                <a:rPr lang="en-US" altLang="zh-CN" sz="1600" dirty="0">
                  <a:solidFill>
                    <a:srgbClr val="FF0000"/>
                  </a:solidFill>
                  <a:latin typeface="黑体" pitchFamily="49" charset="-122"/>
                  <a:ea typeface="黑体" pitchFamily="49" charset="-122"/>
                </a:rPr>
                <a:t>20</a:t>
              </a:r>
              <a:r>
                <a:rPr lang="zh-CN" altLang="en-US" sz="1600" dirty="0">
                  <a:solidFill>
                    <a:srgbClr val="FF0000"/>
                  </a:solidFill>
                  <a:latin typeface="黑体" pitchFamily="49" charset="-122"/>
                  <a:ea typeface="黑体" pitchFamily="49" charset="-122"/>
                </a:rPr>
                <a:t>年</a:t>
              </a:r>
              <a:r>
                <a:rPr lang="zh-CN" altLang="en-US" sz="1600" dirty="0">
                  <a:solidFill>
                    <a:srgbClr val="000000"/>
                  </a:solidFill>
                  <a:latin typeface="黑体" pitchFamily="49" charset="-122"/>
                  <a:ea typeface="黑体" pitchFamily="49" charset="-122"/>
                </a:rPr>
                <a:t>、</a:t>
              </a:r>
              <a:endParaRPr lang="en-US" altLang="zh-CN" sz="1600" dirty="0">
                <a:solidFill>
                  <a:srgbClr val="000000"/>
                </a:solidFill>
                <a:latin typeface="黑体" pitchFamily="49" charset="-122"/>
                <a:ea typeface="黑体" pitchFamily="49" charset="-122"/>
              </a:endParaRPr>
            </a:p>
            <a:p>
              <a:pPr algn="ctr" defTabSz="488914">
                <a:lnSpc>
                  <a:spcPts val="1100"/>
                </a:lnSpc>
                <a:spcAft>
                  <a:spcPct val="35000"/>
                </a:spcAft>
              </a:pPr>
              <a:r>
                <a:rPr lang="zh-CN" altLang="en-US" sz="1600" dirty="0">
                  <a:solidFill>
                    <a:srgbClr val="FF0000"/>
                  </a:solidFill>
                  <a:latin typeface="黑体" pitchFamily="49" charset="-122"/>
                  <a:ea typeface="黑体" pitchFamily="49" charset="-122"/>
                </a:rPr>
                <a:t>硕士</a:t>
              </a:r>
              <a:r>
                <a:rPr lang="zh-CN" altLang="en-US" sz="1600" dirty="0">
                  <a:solidFill>
                    <a:srgbClr val="000000"/>
                  </a:solidFill>
                  <a:latin typeface="黑体" pitchFamily="49" charset="-122"/>
                  <a:ea typeface="黑体" pitchFamily="49" charset="-122"/>
                </a:rPr>
                <a:t>毕业参加工作</a:t>
              </a:r>
              <a:r>
                <a:rPr lang="zh-CN" altLang="en-US" sz="1600" dirty="0">
                  <a:solidFill>
                    <a:srgbClr val="FF0000"/>
                  </a:solidFill>
                  <a:latin typeface="黑体" pitchFamily="49" charset="-122"/>
                  <a:ea typeface="黑体" pitchFamily="49" charset="-122"/>
                </a:rPr>
                <a:t>满</a:t>
              </a:r>
              <a:r>
                <a:rPr lang="en-US" altLang="zh-CN" sz="1600" dirty="0">
                  <a:solidFill>
                    <a:srgbClr val="FF0000"/>
                  </a:solidFill>
                  <a:latin typeface="黑体" pitchFamily="49" charset="-122"/>
                  <a:ea typeface="黑体" pitchFamily="49" charset="-122"/>
                </a:rPr>
                <a:t>18</a:t>
              </a:r>
              <a:r>
                <a:rPr lang="zh-CN" altLang="en-US" sz="1600" dirty="0">
                  <a:solidFill>
                    <a:srgbClr val="FF0000"/>
                  </a:solidFill>
                  <a:latin typeface="黑体" pitchFamily="49" charset="-122"/>
                  <a:ea typeface="黑体" pitchFamily="49" charset="-122"/>
                </a:rPr>
                <a:t>年</a:t>
              </a:r>
              <a:r>
                <a:rPr lang="zh-CN" altLang="en-US" sz="1600" dirty="0">
                  <a:solidFill>
                    <a:srgbClr val="000000"/>
                  </a:solidFill>
                  <a:latin typeface="黑体" pitchFamily="49" charset="-122"/>
                  <a:ea typeface="黑体" pitchFamily="49" charset="-122"/>
                </a:rPr>
                <a:t>、</a:t>
              </a:r>
              <a:endParaRPr lang="en-US" altLang="zh-CN" sz="1600" dirty="0">
                <a:solidFill>
                  <a:srgbClr val="000000"/>
                </a:solidFill>
                <a:latin typeface="黑体" pitchFamily="49" charset="-122"/>
                <a:ea typeface="黑体" pitchFamily="49" charset="-122"/>
              </a:endParaRPr>
            </a:p>
            <a:p>
              <a:pPr algn="ctr" defTabSz="488914">
                <a:lnSpc>
                  <a:spcPts val="1100"/>
                </a:lnSpc>
                <a:spcAft>
                  <a:spcPct val="35000"/>
                </a:spcAft>
              </a:pPr>
              <a:r>
                <a:rPr lang="zh-CN" altLang="en-US" sz="1600" dirty="0">
                  <a:solidFill>
                    <a:srgbClr val="FF0000"/>
                  </a:solidFill>
                  <a:latin typeface="黑体" pitchFamily="49" charset="-122"/>
                  <a:ea typeface="黑体" pitchFamily="49" charset="-122"/>
                </a:rPr>
                <a:t>博士</a:t>
              </a:r>
              <a:r>
                <a:rPr lang="zh-CN" altLang="en-US" sz="1600" dirty="0">
                  <a:solidFill>
                    <a:srgbClr val="000000"/>
                  </a:solidFill>
                  <a:latin typeface="黑体" pitchFamily="49" charset="-122"/>
                  <a:ea typeface="黑体" pitchFamily="49" charset="-122"/>
                </a:rPr>
                <a:t>毕业参加工作</a:t>
              </a:r>
              <a:r>
                <a:rPr lang="zh-CN" altLang="en-US" sz="1600" dirty="0">
                  <a:solidFill>
                    <a:srgbClr val="FF0000"/>
                  </a:solidFill>
                  <a:latin typeface="黑体" pitchFamily="49" charset="-122"/>
                  <a:ea typeface="黑体" pitchFamily="49" charset="-122"/>
                </a:rPr>
                <a:t>满</a:t>
              </a:r>
              <a:r>
                <a:rPr lang="en-US" altLang="zh-CN" sz="1600" dirty="0">
                  <a:solidFill>
                    <a:srgbClr val="FF0000"/>
                  </a:solidFill>
                  <a:latin typeface="黑体" pitchFamily="49" charset="-122"/>
                  <a:ea typeface="黑体" pitchFamily="49" charset="-122"/>
                </a:rPr>
                <a:t>15</a:t>
              </a:r>
              <a:r>
                <a:rPr lang="zh-CN" altLang="en-US" sz="1600" dirty="0">
                  <a:solidFill>
                    <a:srgbClr val="FF0000"/>
                  </a:solidFill>
                  <a:latin typeface="黑体" pitchFamily="49" charset="-122"/>
                  <a:ea typeface="黑体" pitchFamily="49" charset="-122"/>
                </a:rPr>
                <a:t>年</a:t>
              </a:r>
            </a:p>
          </p:txBody>
        </p:sp>
        <p:sp>
          <p:nvSpPr>
            <p:cNvPr id="84" name="任意多边形 83"/>
            <p:cNvSpPr/>
            <p:nvPr/>
          </p:nvSpPr>
          <p:spPr>
            <a:xfrm>
              <a:off x="2123728" y="2420731"/>
              <a:ext cx="3139739" cy="559480"/>
            </a:xfrm>
            <a:custGeom>
              <a:avLst/>
              <a:gdLst>
                <a:gd name="connsiteX0" fmla="*/ 0 w 3139739"/>
                <a:gd name="connsiteY0" fmla="*/ 0 h 559480"/>
                <a:gd name="connsiteX1" fmla="*/ 3139739 w 3139739"/>
                <a:gd name="connsiteY1" fmla="*/ 0 h 559480"/>
                <a:gd name="connsiteX2" fmla="*/ 3139739 w 3139739"/>
                <a:gd name="connsiteY2" fmla="*/ 559480 h 559480"/>
                <a:gd name="connsiteX3" fmla="*/ 0 w 3139739"/>
                <a:gd name="connsiteY3" fmla="*/ 559480 h 559480"/>
                <a:gd name="connsiteX4" fmla="*/ 0 w 3139739"/>
                <a:gd name="connsiteY4" fmla="*/ 0 h 55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739" h="559480">
                  <a:moveTo>
                    <a:pt x="0" y="0"/>
                  </a:moveTo>
                  <a:lnTo>
                    <a:pt x="3139739" y="0"/>
                  </a:lnTo>
                  <a:lnTo>
                    <a:pt x="3139739" y="559480"/>
                  </a:lnTo>
                  <a:lnTo>
                    <a:pt x="0" y="55948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ts val="2000"/>
                </a:lnSpc>
                <a:spcAft>
                  <a:spcPct val="35000"/>
                </a:spcAft>
              </a:pPr>
              <a:r>
                <a:rPr lang="zh-CN" altLang="en-US" sz="1600" dirty="0">
                  <a:solidFill>
                    <a:schemeClr val="tx2"/>
                  </a:solidFill>
                  <a:latin typeface="黑体" pitchFamily="49" charset="-122"/>
                  <a:ea typeface="黑体" pitchFamily="49" charset="-122"/>
                </a:rPr>
                <a:t>非领导职务的</a:t>
              </a:r>
              <a:r>
                <a:rPr lang="zh-CN" altLang="en-US" sz="1600" dirty="0">
                  <a:solidFill>
                    <a:srgbClr val="FF0000"/>
                  </a:solidFill>
                  <a:latin typeface="黑体" pitchFamily="49" charset="-122"/>
                  <a:ea typeface="黑体" pitchFamily="49" charset="-122"/>
                </a:rPr>
                <a:t>六级职员满</a:t>
              </a:r>
              <a:r>
                <a:rPr lang="en-US" altLang="zh-CN" sz="1600" dirty="0">
                  <a:solidFill>
                    <a:srgbClr val="FF0000"/>
                  </a:solidFill>
                  <a:latin typeface="黑体" pitchFamily="49" charset="-122"/>
                  <a:ea typeface="黑体" pitchFamily="49" charset="-122"/>
                </a:rPr>
                <a:t>12</a:t>
              </a:r>
              <a:r>
                <a:rPr lang="zh-CN" altLang="en-US" sz="1600" dirty="0">
                  <a:solidFill>
                    <a:srgbClr val="FF0000"/>
                  </a:solidFill>
                  <a:latin typeface="黑体" pitchFamily="49" charset="-122"/>
                  <a:ea typeface="黑体" pitchFamily="49" charset="-122"/>
                </a:rPr>
                <a:t>年</a:t>
              </a:r>
              <a:r>
                <a:rPr lang="zh-CN" altLang="en-US" sz="1600" dirty="0">
                  <a:solidFill>
                    <a:schemeClr val="tx2"/>
                  </a:solidFill>
                  <a:latin typeface="黑体" pitchFamily="49" charset="-122"/>
                  <a:ea typeface="黑体" pitchFamily="49" charset="-122"/>
                </a:rPr>
                <a:t>，</a:t>
              </a:r>
              <a:r>
                <a:rPr lang="zh-CN" altLang="en-US" sz="1600" dirty="0">
                  <a:solidFill>
                    <a:srgbClr val="FF0000"/>
                  </a:solidFill>
                  <a:latin typeface="黑体" pitchFamily="49" charset="-122"/>
                  <a:ea typeface="黑体" pitchFamily="49" charset="-122"/>
                </a:rPr>
                <a:t>同时具备副高级及以上专业技术职务满</a:t>
              </a:r>
              <a:r>
                <a:rPr lang="en-US" altLang="zh-CN" sz="1600" dirty="0">
                  <a:solidFill>
                    <a:srgbClr val="FF0000"/>
                  </a:solidFill>
                  <a:latin typeface="黑体" pitchFamily="49" charset="-122"/>
                  <a:ea typeface="黑体" pitchFamily="49" charset="-122"/>
                </a:rPr>
                <a:t>10</a:t>
              </a:r>
              <a:r>
                <a:rPr lang="zh-CN" altLang="en-US" sz="1600" dirty="0">
                  <a:solidFill>
                    <a:srgbClr val="FF0000"/>
                  </a:solidFill>
                  <a:latin typeface="黑体" pitchFamily="49" charset="-122"/>
                  <a:ea typeface="黑体" pitchFamily="49" charset="-122"/>
                </a:rPr>
                <a:t>年</a:t>
              </a:r>
              <a:r>
                <a:rPr lang="zh-CN" altLang="en-US" sz="1600" dirty="0">
                  <a:solidFill>
                    <a:schemeClr val="tx2"/>
                  </a:solidFill>
                  <a:latin typeface="黑体" pitchFamily="49" charset="-122"/>
                  <a:ea typeface="黑体" pitchFamily="49" charset="-122"/>
                </a:rPr>
                <a:t>（可折算）</a:t>
              </a:r>
              <a:endParaRPr lang="en-US" altLang="zh-CN" sz="1600" dirty="0">
                <a:solidFill>
                  <a:schemeClr val="tx2"/>
                </a:solidFill>
                <a:latin typeface="黑体" pitchFamily="49" charset="-122"/>
                <a:ea typeface="黑体" pitchFamily="49" charset="-122"/>
              </a:endParaRPr>
            </a:p>
          </p:txBody>
        </p:sp>
        <p:sp>
          <p:nvSpPr>
            <p:cNvPr id="85" name="任意多边形 84"/>
            <p:cNvSpPr/>
            <p:nvPr/>
          </p:nvSpPr>
          <p:spPr>
            <a:xfrm>
              <a:off x="1378084" y="3843637"/>
              <a:ext cx="521111" cy="582475"/>
            </a:xfrm>
            <a:custGeom>
              <a:avLst/>
              <a:gdLst>
                <a:gd name="connsiteX0" fmla="*/ 0 w 521110"/>
                <a:gd name="connsiteY0" fmla="*/ 0 h 582474"/>
                <a:gd name="connsiteX1" fmla="*/ 521110 w 521110"/>
                <a:gd name="connsiteY1" fmla="*/ 0 h 582474"/>
                <a:gd name="connsiteX2" fmla="*/ 521110 w 521110"/>
                <a:gd name="connsiteY2" fmla="*/ 582474 h 582474"/>
                <a:gd name="connsiteX3" fmla="*/ 0 w 521110"/>
                <a:gd name="connsiteY3" fmla="*/ 582474 h 582474"/>
                <a:gd name="connsiteX4" fmla="*/ 0 w 521110"/>
                <a:gd name="connsiteY4" fmla="*/ 0 h 58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10" h="582474">
                  <a:moveTo>
                    <a:pt x="0" y="0"/>
                  </a:moveTo>
                  <a:lnTo>
                    <a:pt x="521110" y="0"/>
                  </a:lnTo>
                  <a:lnTo>
                    <a:pt x="521110" y="582474"/>
                  </a:lnTo>
                  <a:lnTo>
                    <a:pt x="0" y="582474"/>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1" tIns="8891" rIns="8891" bIns="8891" numCol="1" spcCol="1270" anchor="ctr" anchorCtr="0">
              <a:noAutofit/>
            </a:bodyPr>
            <a:lstStyle/>
            <a:p>
              <a:pPr algn="ctr" defTabSz="622252">
                <a:lnSpc>
                  <a:spcPts val="1500"/>
                </a:lnSpc>
                <a:spcAft>
                  <a:spcPct val="35000"/>
                </a:spcAft>
              </a:pPr>
              <a:r>
                <a:rPr lang="zh-CN" altLang="en-US" sz="1600" dirty="0">
                  <a:latin typeface="黑体" pitchFamily="49" charset="-122"/>
                  <a:ea typeface="黑体" pitchFamily="49" charset="-122"/>
                </a:rPr>
                <a:t>业绩</a:t>
              </a:r>
              <a:endParaRPr lang="en-US" altLang="zh-CN" sz="1600" dirty="0">
                <a:latin typeface="黑体" pitchFamily="49" charset="-122"/>
                <a:ea typeface="黑体" pitchFamily="49" charset="-122"/>
              </a:endParaRPr>
            </a:p>
            <a:p>
              <a:pPr algn="ctr" defTabSz="622252">
                <a:lnSpc>
                  <a:spcPts val="1500"/>
                </a:lnSpc>
                <a:spcAft>
                  <a:spcPct val="35000"/>
                </a:spcAft>
              </a:pPr>
              <a:r>
                <a:rPr lang="zh-CN" altLang="en-US" sz="1600" dirty="0">
                  <a:latin typeface="黑体" pitchFamily="49" charset="-122"/>
                  <a:ea typeface="黑体" pitchFamily="49" charset="-122"/>
                </a:rPr>
                <a:t>条件</a:t>
              </a:r>
            </a:p>
          </p:txBody>
        </p:sp>
        <p:sp>
          <p:nvSpPr>
            <p:cNvPr id="86" name="任意多边形 85"/>
            <p:cNvSpPr/>
            <p:nvPr/>
          </p:nvSpPr>
          <p:spPr>
            <a:xfrm>
              <a:off x="2123728" y="3065786"/>
              <a:ext cx="3128579" cy="610903"/>
            </a:xfrm>
            <a:custGeom>
              <a:avLst/>
              <a:gdLst>
                <a:gd name="connsiteX0" fmla="*/ 0 w 3128579"/>
                <a:gd name="connsiteY0" fmla="*/ 0 h 610903"/>
                <a:gd name="connsiteX1" fmla="*/ 3128579 w 3128579"/>
                <a:gd name="connsiteY1" fmla="*/ 0 h 610903"/>
                <a:gd name="connsiteX2" fmla="*/ 3128579 w 3128579"/>
                <a:gd name="connsiteY2" fmla="*/ 610903 h 610903"/>
                <a:gd name="connsiteX3" fmla="*/ 0 w 3128579"/>
                <a:gd name="connsiteY3" fmla="*/ 610903 h 610903"/>
                <a:gd name="connsiteX4" fmla="*/ 0 w 3128579"/>
                <a:gd name="connsiteY4" fmla="*/ 0 h 6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579" h="610903">
                  <a:moveTo>
                    <a:pt x="0" y="0"/>
                  </a:moveTo>
                  <a:lnTo>
                    <a:pt x="3128579" y="0"/>
                  </a:lnTo>
                  <a:lnTo>
                    <a:pt x="3128579" y="610903"/>
                  </a:lnTo>
                  <a:lnTo>
                    <a:pt x="0" y="610903"/>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sz="1600" dirty="0">
                  <a:solidFill>
                    <a:srgbClr val="FF0000"/>
                  </a:solidFill>
                  <a:latin typeface="黑体" pitchFamily="49" charset="-122"/>
                  <a:ea typeface="黑体" pitchFamily="49" charset="-122"/>
                </a:rPr>
                <a:t> 近</a:t>
              </a:r>
              <a:r>
                <a:rPr lang="en-US" altLang="zh-CN" sz="1600" dirty="0">
                  <a:solidFill>
                    <a:srgbClr val="FF0000"/>
                  </a:solidFill>
                  <a:latin typeface="黑体" pitchFamily="49" charset="-122"/>
                  <a:ea typeface="黑体" pitchFamily="49" charset="-122"/>
                </a:rPr>
                <a:t>5</a:t>
              </a:r>
              <a:r>
                <a:rPr lang="zh-CN" altLang="en-US" sz="1600" dirty="0">
                  <a:solidFill>
                    <a:srgbClr val="FF0000"/>
                  </a:solidFill>
                  <a:latin typeface="黑体" pitchFamily="49" charset="-122"/>
                  <a:ea typeface="黑体" pitchFamily="49" charset="-122"/>
                </a:rPr>
                <a:t>年</a:t>
              </a:r>
              <a:r>
                <a:rPr lang="zh-CN" altLang="en-US" sz="1600" dirty="0">
                  <a:solidFill>
                    <a:srgbClr val="000000"/>
                  </a:solidFill>
                  <a:latin typeface="黑体" pitchFamily="49" charset="-122"/>
                  <a:ea typeface="黑体" pitchFamily="49" charset="-122"/>
                </a:rPr>
                <a:t>个人获省部级及以上奖</a:t>
              </a:r>
              <a:r>
                <a:rPr lang="en-US" altLang="zh-CN" sz="1600" dirty="0">
                  <a:solidFill>
                    <a:srgbClr val="000000"/>
                  </a:solidFill>
                  <a:latin typeface="黑体" pitchFamily="49" charset="-122"/>
                  <a:ea typeface="黑体" pitchFamily="49" charset="-122"/>
                </a:rPr>
                <a:t>1</a:t>
              </a:r>
              <a:r>
                <a:rPr lang="zh-CN" altLang="en-US" sz="1600" dirty="0">
                  <a:solidFill>
                    <a:srgbClr val="000000"/>
                  </a:solidFill>
                  <a:latin typeface="黑体" pitchFamily="49" charset="-122"/>
                  <a:ea typeface="黑体" pitchFamily="49" charset="-122"/>
                </a:rPr>
                <a:t>项或局级一、</a:t>
              </a:r>
              <a:r>
                <a:rPr lang="zh-CN" altLang="en-US" sz="1600" dirty="0">
                  <a:solidFill>
                    <a:schemeClr val="tx2"/>
                  </a:solidFill>
                  <a:latin typeface="黑体" pitchFamily="49" charset="-122"/>
                  <a:ea typeface="黑体" pitchFamily="49" charset="-122"/>
                </a:rPr>
                <a:t>二等奖</a:t>
              </a:r>
              <a:r>
                <a:rPr lang="en-US" altLang="zh-CN" sz="1600" dirty="0">
                  <a:solidFill>
                    <a:schemeClr val="tx2"/>
                  </a:solidFill>
                  <a:latin typeface="黑体" pitchFamily="49" charset="-122"/>
                  <a:ea typeface="黑体" pitchFamily="49" charset="-122"/>
                </a:rPr>
                <a:t>2</a:t>
              </a:r>
              <a:r>
                <a:rPr lang="zh-CN" altLang="en-US" sz="1600" dirty="0">
                  <a:solidFill>
                    <a:schemeClr val="tx2"/>
                  </a:solidFill>
                  <a:latin typeface="黑体" pitchFamily="49" charset="-122"/>
                  <a:ea typeface="黑体" pitchFamily="49" charset="-122"/>
                </a:rPr>
                <a:t>项或校级一、二等奖</a:t>
              </a:r>
              <a:r>
                <a:rPr lang="en-US" altLang="zh-CN" sz="1600" dirty="0">
                  <a:solidFill>
                    <a:schemeClr val="tx2"/>
                  </a:solidFill>
                  <a:latin typeface="黑体" pitchFamily="49" charset="-122"/>
                  <a:ea typeface="黑体" pitchFamily="49" charset="-122"/>
                </a:rPr>
                <a:t>2</a:t>
              </a:r>
              <a:r>
                <a:rPr lang="zh-CN" altLang="en-US" sz="1600" dirty="0">
                  <a:solidFill>
                    <a:schemeClr val="tx2"/>
                  </a:solidFill>
                  <a:latin typeface="黑体" pitchFamily="49" charset="-122"/>
                  <a:ea typeface="黑体" pitchFamily="49" charset="-122"/>
                </a:rPr>
                <a:t>项</a:t>
              </a:r>
            </a:p>
          </p:txBody>
        </p:sp>
        <p:sp>
          <p:nvSpPr>
            <p:cNvPr id="87" name="任意多边形 86"/>
            <p:cNvSpPr/>
            <p:nvPr/>
          </p:nvSpPr>
          <p:spPr>
            <a:xfrm>
              <a:off x="2123728" y="3762256"/>
              <a:ext cx="3164707" cy="558477"/>
            </a:xfrm>
            <a:custGeom>
              <a:avLst/>
              <a:gdLst>
                <a:gd name="connsiteX0" fmla="*/ 0 w 3164707"/>
                <a:gd name="connsiteY0" fmla="*/ 0 h 558477"/>
                <a:gd name="connsiteX1" fmla="*/ 3164707 w 3164707"/>
                <a:gd name="connsiteY1" fmla="*/ 0 h 558477"/>
                <a:gd name="connsiteX2" fmla="*/ 3164707 w 3164707"/>
                <a:gd name="connsiteY2" fmla="*/ 558477 h 558477"/>
                <a:gd name="connsiteX3" fmla="*/ 0 w 3164707"/>
                <a:gd name="connsiteY3" fmla="*/ 558477 h 558477"/>
                <a:gd name="connsiteX4" fmla="*/ 0 w 3164707"/>
                <a:gd name="connsiteY4" fmla="*/ 0 h 55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707" h="558477">
                  <a:moveTo>
                    <a:pt x="0" y="0"/>
                  </a:moveTo>
                  <a:lnTo>
                    <a:pt x="3164707" y="0"/>
                  </a:lnTo>
                  <a:lnTo>
                    <a:pt x="3164707" y="558477"/>
                  </a:lnTo>
                  <a:lnTo>
                    <a:pt x="0" y="558477"/>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sz="1400" dirty="0">
                  <a:solidFill>
                    <a:srgbClr val="FF0000"/>
                  </a:solidFill>
                  <a:latin typeface="黑体" pitchFamily="49" charset="-122"/>
                  <a:ea typeface="黑体" pitchFamily="49" charset="-122"/>
                </a:rPr>
                <a:t>近</a:t>
              </a:r>
              <a:r>
                <a:rPr lang="en-US" altLang="zh-CN" sz="1400" dirty="0">
                  <a:solidFill>
                    <a:srgbClr val="FF0000"/>
                  </a:solidFill>
                  <a:latin typeface="黑体" pitchFamily="49" charset="-122"/>
                  <a:ea typeface="黑体" pitchFamily="49" charset="-122"/>
                </a:rPr>
                <a:t>5</a:t>
              </a:r>
              <a:r>
                <a:rPr lang="zh-CN" altLang="en-US" sz="1400" dirty="0">
                  <a:solidFill>
                    <a:srgbClr val="FF0000"/>
                  </a:solidFill>
                  <a:latin typeface="黑体" pitchFamily="49" charset="-122"/>
                  <a:ea typeface="黑体" pitchFamily="49" charset="-122"/>
                </a:rPr>
                <a:t>年</a:t>
              </a:r>
              <a:r>
                <a:rPr lang="zh-CN" altLang="en-US" sz="1400" dirty="0">
                  <a:solidFill>
                    <a:srgbClr val="000000"/>
                  </a:solidFill>
                  <a:latin typeface="黑体" pitchFamily="49" charset="-122"/>
                  <a:ea typeface="黑体" pitchFamily="49" charset="-122"/>
                </a:rPr>
                <a:t>被评为省部级及以上先进个人</a:t>
              </a:r>
              <a:r>
                <a:rPr lang="en-US" altLang="zh-CN" sz="1400" dirty="0">
                  <a:solidFill>
                    <a:srgbClr val="000000"/>
                  </a:solidFill>
                  <a:latin typeface="黑体" pitchFamily="49" charset="-122"/>
                  <a:ea typeface="黑体" pitchFamily="49" charset="-122"/>
                </a:rPr>
                <a:t>1</a:t>
              </a:r>
              <a:r>
                <a:rPr lang="zh-CN" altLang="en-US" sz="1400" dirty="0">
                  <a:solidFill>
                    <a:srgbClr val="000000"/>
                  </a:solidFill>
                  <a:latin typeface="黑体" pitchFamily="49" charset="-122"/>
                  <a:ea typeface="黑体" pitchFamily="49" charset="-122"/>
                </a:rPr>
                <a:t>次或局级</a:t>
              </a:r>
              <a:r>
                <a:rPr lang="zh-CN" altLang="en-US" sz="1400" dirty="0">
                  <a:solidFill>
                    <a:srgbClr val="FF0000"/>
                  </a:solidFill>
                  <a:latin typeface="黑体" pitchFamily="49" charset="-122"/>
                  <a:ea typeface="黑体" pitchFamily="49" charset="-122"/>
                </a:rPr>
                <a:t>个人表彰</a:t>
              </a:r>
              <a:r>
                <a:rPr lang="en-US" altLang="zh-CN" sz="1400" dirty="0">
                  <a:solidFill>
                    <a:srgbClr val="000000"/>
                  </a:solidFill>
                  <a:latin typeface="黑体" pitchFamily="49" charset="-122"/>
                  <a:ea typeface="黑体" pitchFamily="49" charset="-122"/>
                </a:rPr>
                <a:t>2</a:t>
              </a:r>
              <a:r>
                <a:rPr lang="zh-CN" altLang="en-US" sz="1400" dirty="0">
                  <a:solidFill>
                    <a:srgbClr val="000000"/>
                  </a:solidFill>
                  <a:latin typeface="黑体" pitchFamily="49" charset="-122"/>
                  <a:ea typeface="黑体" pitchFamily="49" charset="-122"/>
                </a:rPr>
                <a:t>次或校级荣誉称号</a:t>
              </a:r>
              <a:r>
                <a:rPr lang="en-US" altLang="zh-CN" sz="1400" dirty="0">
                  <a:solidFill>
                    <a:srgbClr val="000000"/>
                  </a:solidFill>
                  <a:latin typeface="黑体" pitchFamily="49" charset="-122"/>
                  <a:ea typeface="黑体" pitchFamily="49" charset="-122"/>
                </a:rPr>
                <a:t>2</a:t>
              </a:r>
              <a:r>
                <a:rPr lang="zh-CN" altLang="en-US" sz="1400" dirty="0">
                  <a:solidFill>
                    <a:srgbClr val="000000"/>
                  </a:solidFill>
                  <a:latin typeface="黑体" pitchFamily="49" charset="-122"/>
                  <a:ea typeface="黑体" pitchFamily="49" charset="-122"/>
                </a:rPr>
                <a:t>次（不含学校部门奖励）或学校年度考核优秀</a:t>
              </a:r>
              <a:r>
                <a:rPr lang="en-US" altLang="zh-CN" sz="1400" dirty="0">
                  <a:solidFill>
                    <a:srgbClr val="000000"/>
                  </a:solidFill>
                  <a:latin typeface="黑体" pitchFamily="49" charset="-122"/>
                  <a:ea typeface="黑体" pitchFamily="49" charset="-122"/>
                </a:rPr>
                <a:t>3</a:t>
              </a:r>
              <a:r>
                <a:rPr lang="zh-CN" altLang="en-US" sz="1400" dirty="0">
                  <a:solidFill>
                    <a:srgbClr val="000000"/>
                  </a:solidFill>
                  <a:latin typeface="黑体" pitchFamily="49" charset="-122"/>
                  <a:ea typeface="黑体" pitchFamily="49" charset="-122"/>
                </a:rPr>
                <a:t>次</a:t>
              </a:r>
            </a:p>
          </p:txBody>
        </p:sp>
        <p:sp>
          <p:nvSpPr>
            <p:cNvPr id="88" name="任意多边形 87"/>
            <p:cNvSpPr/>
            <p:nvPr/>
          </p:nvSpPr>
          <p:spPr>
            <a:xfrm>
              <a:off x="2123728" y="4406303"/>
              <a:ext cx="3164707" cy="369820"/>
            </a:xfrm>
            <a:custGeom>
              <a:avLst/>
              <a:gdLst>
                <a:gd name="connsiteX0" fmla="*/ 0 w 3164707"/>
                <a:gd name="connsiteY0" fmla="*/ 0 h 369820"/>
                <a:gd name="connsiteX1" fmla="*/ 3164707 w 3164707"/>
                <a:gd name="connsiteY1" fmla="*/ 0 h 369820"/>
                <a:gd name="connsiteX2" fmla="*/ 3164707 w 3164707"/>
                <a:gd name="connsiteY2" fmla="*/ 369820 h 369820"/>
                <a:gd name="connsiteX3" fmla="*/ 0 w 3164707"/>
                <a:gd name="connsiteY3" fmla="*/ 369820 h 369820"/>
                <a:gd name="connsiteX4" fmla="*/ 0 w 3164707"/>
                <a:gd name="connsiteY4" fmla="*/ 0 h 369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707" h="369820">
                  <a:moveTo>
                    <a:pt x="0" y="0"/>
                  </a:moveTo>
                  <a:lnTo>
                    <a:pt x="3164707" y="0"/>
                  </a:lnTo>
                  <a:lnTo>
                    <a:pt x="3164707" y="369820"/>
                  </a:lnTo>
                  <a:lnTo>
                    <a:pt x="0" y="36982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sz="1600" dirty="0">
                  <a:solidFill>
                    <a:srgbClr val="FF0000"/>
                  </a:solidFill>
                  <a:latin typeface="黑体" pitchFamily="49" charset="-122"/>
                  <a:ea typeface="黑体" pitchFamily="49" charset="-122"/>
                </a:rPr>
                <a:t>近</a:t>
              </a:r>
              <a:r>
                <a:rPr lang="en-US" altLang="zh-CN" sz="1600" dirty="0">
                  <a:solidFill>
                    <a:srgbClr val="FF0000"/>
                  </a:solidFill>
                  <a:latin typeface="黑体" pitchFamily="49" charset="-122"/>
                  <a:ea typeface="黑体" pitchFamily="49" charset="-122"/>
                </a:rPr>
                <a:t>3</a:t>
              </a:r>
              <a:r>
                <a:rPr lang="zh-CN" altLang="en-US" sz="1600" dirty="0">
                  <a:solidFill>
                    <a:srgbClr val="FF0000"/>
                  </a:solidFill>
                  <a:latin typeface="黑体" pitchFamily="49" charset="-122"/>
                  <a:ea typeface="黑体" pitchFamily="49" charset="-122"/>
                </a:rPr>
                <a:t>年公开发表</a:t>
              </a:r>
              <a:r>
                <a:rPr lang="zh-CN" altLang="en-US" sz="1600" dirty="0">
                  <a:solidFill>
                    <a:schemeClr val="tx2"/>
                  </a:solidFill>
                  <a:latin typeface="黑体" pitchFamily="49" charset="-122"/>
                  <a:ea typeface="黑体" pitchFamily="49" charset="-122"/>
                </a:rPr>
                <a:t>论文</a:t>
              </a:r>
              <a:r>
                <a:rPr lang="zh-CN" altLang="en-US" sz="1600" dirty="0">
                  <a:solidFill>
                    <a:srgbClr val="000000"/>
                  </a:solidFill>
                  <a:latin typeface="黑体" pitchFamily="49" charset="-122"/>
                  <a:ea typeface="黑体" pitchFamily="49" charset="-122"/>
                </a:rPr>
                <a:t>、专著或课题</a:t>
              </a:r>
              <a:r>
                <a:rPr lang="en-US" altLang="zh-CN" sz="1600" dirty="0">
                  <a:solidFill>
                    <a:srgbClr val="FF0000"/>
                  </a:solidFill>
                  <a:latin typeface="黑体" pitchFamily="49" charset="-122"/>
                  <a:ea typeface="黑体" pitchFamily="49" charset="-122"/>
                </a:rPr>
                <a:t>5</a:t>
              </a:r>
              <a:r>
                <a:rPr lang="zh-CN" altLang="en-US" sz="1600" dirty="0">
                  <a:solidFill>
                    <a:srgbClr val="FF0000"/>
                  </a:solidFill>
                  <a:latin typeface="黑体" pitchFamily="49" charset="-122"/>
                  <a:ea typeface="黑体" pitchFamily="49" charset="-122"/>
                </a:rPr>
                <a:t>篇及以上</a:t>
              </a:r>
            </a:p>
          </p:txBody>
        </p:sp>
        <p:sp>
          <p:nvSpPr>
            <p:cNvPr id="89" name="任意多边形 88"/>
            <p:cNvSpPr/>
            <p:nvPr/>
          </p:nvSpPr>
          <p:spPr>
            <a:xfrm>
              <a:off x="2123728" y="4861692"/>
              <a:ext cx="3164707" cy="342277"/>
            </a:xfrm>
            <a:custGeom>
              <a:avLst/>
              <a:gdLst>
                <a:gd name="connsiteX0" fmla="*/ 0 w 3164707"/>
                <a:gd name="connsiteY0" fmla="*/ 0 h 342277"/>
                <a:gd name="connsiteX1" fmla="*/ 3164707 w 3164707"/>
                <a:gd name="connsiteY1" fmla="*/ 0 h 342277"/>
                <a:gd name="connsiteX2" fmla="*/ 3164707 w 3164707"/>
                <a:gd name="connsiteY2" fmla="*/ 342277 h 342277"/>
                <a:gd name="connsiteX3" fmla="*/ 0 w 3164707"/>
                <a:gd name="connsiteY3" fmla="*/ 342277 h 342277"/>
                <a:gd name="connsiteX4" fmla="*/ 0 w 3164707"/>
                <a:gd name="connsiteY4" fmla="*/ 0 h 34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707" h="342277">
                  <a:moveTo>
                    <a:pt x="0" y="0"/>
                  </a:moveTo>
                  <a:lnTo>
                    <a:pt x="3164707" y="0"/>
                  </a:lnTo>
                  <a:lnTo>
                    <a:pt x="3164707" y="342277"/>
                  </a:lnTo>
                  <a:lnTo>
                    <a:pt x="0" y="342277"/>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algn="ctr" defTabSz="488914">
                <a:lnSpc>
                  <a:spcPct val="90000"/>
                </a:lnSpc>
                <a:spcAft>
                  <a:spcPct val="35000"/>
                </a:spcAft>
              </a:pPr>
              <a:r>
                <a:rPr lang="zh-CN" altLang="en-US" sz="1600" dirty="0">
                  <a:solidFill>
                    <a:srgbClr val="FF0000"/>
                  </a:solidFill>
                  <a:latin typeface="黑体" pitchFamily="49" charset="-122"/>
                  <a:ea typeface="黑体" pitchFamily="49" charset="-122"/>
                </a:rPr>
                <a:t>近</a:t>
              </a:r>
              <a:r>
                <a:rPr lang="en-US" altLang="zh-CN" sz="1600" dirty="0">
                  <a:solidFill>
                    <a:srgbClr val="FF0000"/>
                  </a:solidFill>
                  <a:latin typeface="黑体" pitchFamily="49" charset="-122"/>
                  <a:ea typeface="黑体" pitchFamily="49" charset="-122"/>
                </a:rPr>
                <a:t>3</a:t>
              </a:r>
              <a:r>
                <a:rPr lang="zh-CN" altLang="en-US" sz="1600" dirty="0">
                  <a:solidFill>
                    <a:srgbClr val="FF0000"/>
                  </a:solidFill>
                  <a:latin typeface="黑体" pitchFamily="49" charset="-122"/>
                  <a:ea typeface="黑体" pitchFamily="49" charset="-122"/>
                </a:rPr>
                <a:t>年管理文件</a:t>
              </a:r>
              <a:r>
                <a:rPr lang="zh-CN" altLang="en-US" sz="1600" dirty="0">
                  <a:solidFill>
                    <a:srgbClr val="000000"/>
                  </a:solidFill>
                  <a:latin typeface="黑体" pitchFamily="49" charset="-122"/>
                  <a:ea typeface="黑体" pitchFamily="49" charset="-122"/>
                </a:rPr>
                <a:t>、规章制度</a:t>
              </a:r>
              <a:r>
                <a:rPr lang="zh-CN" altLang="en-US" sz="1600" dirty="0">
                  <a:solidFill>
                    <a:srgbClr val="FF0000"/>
                  </a:solidFill>
                  <a:latin typeface="黑体" pitchFamily="49" charset="-122"/>
                  <a:ea typeface="黑体" pitchFamily="49" charset="-122"/>
                </a:rPr>
                <a:t>不少于</a:t>
              </a:r>
              <a:r>
                <a:rPr lang="en-US" altLang="zh-CN" sz="1600" dirty="0">
                  <a:solidFill>
                    <a:srgbClr val="FF0000"/>
                  </a:solidFill>
                  <a:latin typeface="黑体" pitchFamily="49" charset="-122"/>
                  <a:ea typeface="黑体" pitchFamily="49" charset="-122"/>
                </a:rPr>
                <a:t>5</a:t>
              </a:r>
              <a:r>
                <a:rPr lang="zh-CN" altLang="en-US" sz="1600" dirty="0">
                  <a:solidFill>
                    <a:srgbClr val="FF0000"/>
                  </a:solidFill>
                  <a:latin typeface="黑体" pitchFamily="49" charset="-122"/>
                  <a:ea typeface="黑体" pitchFamily="49" charset="-122"/>
                </a:rPr>
                <a:t>份</a:t>
              </a:r>
            </a:p>
          </p:txBody>
        </p:sp>
      </p:grpSp>
      <p:sp>
        <p:nvSpPr>
          <p:cNvPr id="25" name="流程图: 终止 24"/>
          <p:cNvSpPr/>
          <p:nvPr/>
        </p:nvSpPr>
        <p:spPr bwMode="auto">
          <a:xfrm>
            <a:off x="1775853" y="2490242"/>
            <a:ext cx="1196240" cy="1801336"/>
          </a:xfrm>
          <a:prstGeom prst="flowChartTerminator">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ts val="1000"/>
              </a:lnSpc>
            </a:pPr>
            <a:endParaRPr lang="zh-CN" altLang="en-US" dirty="0">
              <a:solidFill>
                <a:schemeClr val="tx1"/>
              </a:solidFill>
              <a:latin typeface="黑体" pitchFamily="49" charset="-122"/>
              <a:ea typeface="黑体" pitchFamily="49" charset="-122"/>
            </a:endParaRPr>
          </a:p>
        </p:txBody>
      </p:sp>
      <p:sp>
        <p:nvSpPr>
          <p:cNvPr id="26" name="文本框 25"/>
          <p:cNvSpPr txBox="1"/>
          <p:nvPr/>
        </p:nvSpPr>
        <p:spPr>
          <a:xfrm>
            <a:off x="1744152" y="2788636"/>
            <a:ext cx="1329155" cy="1477328"/>
          </a:xfrm>
          <a:prstGeom prst="rect">
            <a:avLst/>
          </a:prstGeom>
          <a:noFill/>
        </p:spPr>
        <p:txBody>
          <a:bodyPr wrap="square" rtlCol="0">
            <a:spAutoFit/>
          </a:bodyPr>
          <a:lstStyle/>
          <a:p>
            <a:pPr algn="ctr"/>
            <a:r>
              <a:rPr lang="zh-CN" altLang="en-US" dirty="0">
                <a:solidFill>
                  <a:srgbClr val="FF0000"/>
                </a:solidFill>
                <a:latin typeface="黑体" pitchFamily="49" charset="-122"/>
                <a:ea typeface="黑体" pitchFamily="49" charset="-122"/>
              </a:rPr>
              <a:t>近</a:t>
            </a:r>
            <a:r>
              <a:rPr lang="zh-CN" altLang="en-US" dirty="0" smtClean="0">
                <a:solidFill>
                  <a:srgbClr val="FF0000"/>
                </a:solidFill>
                <a:latin typeface="黑体" pitchFamily="49" charset="-122"/>
                <a:ea typeface="黑体" pitchFamily="49" charset="-122"/>
              </a:rPr>
              <a:t>五年</a:t>
            </a:r>
            <a:r>
              <a:rPr lang="zh-CN" altLang="en-US" dirty="0" smtClean="0">
                <a:solidFill>
                  <a:schemeClr val="tx2"/>
                </a:solidFill>
                <a:latin typeface="黑体" pitchFamily="49" charset="-122"/>
                <a:ea typeface="黑体" pitchFamily="49" charset="-122"/>
              </a:rPr>
              <a:t>年度考核至少</a:t>
            </a:r>
            <a:r>
              <a:rPr lang="zh-CN" altLang="en-US" dirty="0" smtClean="0">
                <a:solidFill>
                  <a:srgbClr val="FF0000"/>
                </a:solidFill>
                <a:latin typeface="黑体" pitchFamily="49" charset="-122"/>
                <a:ea typeface="黑体" pitchFamily="49" charset="-122"/>
              </a:rPr>
              <a:t>一次优秀</a:t>
            </a:r>
            <a:endParaRPr lang="zh-CN" altLang="en-US" dirty="0">
              <a:solidFill>
                <a:srgbClr val="FF0000"/>
              </a:solidFill>
              <a:latin typeface="黑体" pitchFamily="49" charset="-122"/>
              <a:ea typeface="黑体" pitchFamily="49" charset="-122"/>
            </a:endParaRPr>
          </a:p>
          <a:p>
            <a:pPr algn="ct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1686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cdb2004100l</Template>
  <TotalTime>13485</TotalTime>
  <Words>2107</Words>
  <Application>Microsoft Office PowerPoint</Application>
  <PresentationFormat>全屏显示(4:3)</PresentationFormat>
  <Paragraphs>282</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黑体</vt:lpstr>
      <vt:lpstr>华文楷体</vt:lpstr>
      <vt:lpstr>华文新魏</vt:lpstr>
      <vt:lpstr>华文中宋</vt:lpstr>
      <vt:lpstr>宋体</vt:lpstr>
      <vt:lpstr>微软雅黑</vt:lpstr>
      <vt:lpstr>Arial</vt:lpstr>
      <vt:lpstr>Franklin Gothic Book</vt:lpstr>
      <vt:lpstr>Times New Roman</vt:lpstr>
      <vt:lpstr>Verdana</vt:lpstr>
      <vt:lpstr>Wingdings</vt:lpstr>
      <vt:lpstr>cdb2004100l</vt:lpstr>
      <vt:lpstr>职员评聘、 专业技术职务认定及评聘 工作介绍</vt:lpstr>
      <vt:lpstr>PowerPoint 演示文稿</vt:lpstr>
      <vt:lpstr>一、职员制历史沿革</vt:lpstr>
      <vt:lpstr>二、 职员评审</vt:lpstr>
      <vt:lpstr>PowerPoint 演示文稿</vt:lpstr>
      <vt:lpstr>PowerPoint 演示文稿</vt:lpstr>
      <vt:lpstr>PowerPoint 演示文稿</vt:lpstr>
      <vt:lpstr>PowerPoint 演示文稿</vt:lpstr>
      <vt:lpstr>PowerPoint 演示文稿</vt:lpstr>
      <vt:lpstr>四、评审程序</vt:lpstr>
      <vt:lpstr>PowerPoint 演示文稿</vt:lpstr>
      <vt:lpstr>PowerPoint 演示文稿</vt:lpstr>
      <vt:lpstr>PowerPoint 演示文稿</vt:lpstr>
      <vt:lpstr>一、专业技术职务认定</vt:lpstr>
      <vt:lpstr>PowerPoint 演示文稿</vt:lpstr>
      <vt:lpstr>二.专业技术职务评审</vt:lpstr>
      <vt:lpstr>二、专业技术职务评审-中级</vt:lpstr>
      <vt:lpstr>PowerPoint 演示文稿</vt:lpstr>
      <vt:lpstr>PowerPoint 演示文稿</vt:lpstr>
      <vt:lpstr>PowerPoint 演示文稿</vt:lpstr>
      <vt:lpstr>二、专业技术职务评审-高级</vt:lpstr>
      <vt:lpstr>二、专业技术职务评审-高级</vt:lpstr>
      <vt:lpstr>PowerPoint 演示文稿</vt:lpstr>
      <vt:lpstr>PowerPoint 演示文稿</vt:lpstr>
      <vt:lpstr>谢 谢！</vt:lpstr>
    </vt:vector>
  </TitlesOfParts>
  <Company>BIT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He Xiaowei</dc:creator>
  <cp:lastModifiedBy>dell</cp:lastModifiedBy>
  <cp:revision>1036</cp:revision>
  <cp:lastPrinted>2015-05-18T05:13:15Z</cp:lastPrinted>
  <dcterms:created xsi:type="dcterms:W3CDTF">2007-10-28T06:53:10Z</dcterms:created>
  <dcterms:modified xsi:type="dcterms:W3CDTF">2015-05-19T03:13:26Z</dcterms:modified>
</cp:coreProperties>
</file>